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75" r:id="rId3"/>
    <p:sldId id="262" r:id="rId4"/>
    <p:sldId id="288" r:id="rId5"/>
    <p:sldId id="278" r:id="rId6"/>
    <p:sldId id="279" r:id="rId7"/>
    <p:sldId id="280" r:id="rId8"/>
    <p:sldId id="282" r:id="rId9"/>
    <p:sldId id="283" r:id="rId10"/>
    <p:sldId id="285" r:id="rId11"/>
    <p:sldId id="289" r:id="rId12"/>
    <p:sldId id="284" r:id="rId13"/>
    <p:sldId id="290" r:id="rId14"/>
    <p:sldId id="286" r:id="rId15"/>
    <p:sldId id="291" r:id="rId16"/>
    <p:sldId id="292" r:id="rId17"/>
    <p:sldId id="294" r:id="rId18"/>
    <p:sldId id="293" r:id="rId19"/>
    <p:sldId id="295" r:id="rId20"/>
    <p:sldId id="296" r:id="rId21"/>
    <p:sldId id="297" r:id="rId22"/>
    <p:sldId id="298" r:id="rId23"/>
    <p:sldId id="299" r:id="rId24"/>
    <p:sldId id="304" r:id="rId25"/>
    <p:sldId id="300" r:id="rId26"/>
    <p:sldId id="301" r:id="rId27"/>
    <p:sldId id="303" r:id="rId28"/>
    <p:sldId id="302" r:id="rId29"/>
    <p:sldId id="277"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5F5"/>
    <a:srgbClr val="FFDCDC"/>
    <a:srgbClr val="A6CAEC"/>
    <a:srgbClr val="FFFFFF"/>
    <a:srgbClr val="46B1E1"/>
    <a:srgbClr val="163E64"/>
    <a:srgbClr val="8ED973"/>
    <a:srgbClr val="FCD8F8"/>
    <a:srgbClr val="FFEDDF"/>
    <a:srgbClr val="CA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90" d="100"/>
          <a:sy n="90" d="100"/>
        </p:scale>
        <p:origin x="66" y="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141E5-CA22-4480-B80B-EF757FB0D786}" type="datetimeFigureOut">
              <a:rPr lang="ko-KR" altLang="en-US" smtClean="0"/>
              <a:t>2024-02-22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9EAF7-1C71-478F-8A58-740B1B5EC2F8}" type="slidenum">
              <a:rPr lang="ko-KR" altLang="en-US" smtClean="0"/>
              <a:t>‹#›</a:t>
            </a:fld>
            <a:endParaRPr lang="ko-KR" altLang="en-US"/>
          </a:p>
        </p:txBody>
      </p:sp>
    </p:spTree>
    <p:extLst>
      <p:ext uri="{BB962C8B-B14F-4D97-AF65-F5344CB8AC3E}">
        <p14:creationId xmlns:p14="http://schemas.microsoft.com/office/powerpoint/2010/main" val="87462619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B6302F-E137-C179-8B5F-F3FF3CC652F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95AA56D-4580-6934-F604-175189C65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852911A3-7A5A-C630-1211-66A201C6A35D}"/>
              </a:ext>
            </a:extLst>
          </p:cNvPr>
          <p:cNvSpPr>
            <a:spLocks noGrp="1"/>
          </p:cNvSpPr>
          <p:nvPr>
            <p:ph type="dt" sz="half" idx="10"/>
          </p:nvPr>
        </p:nvSpPr>
        <p:spPr/>
        <p:txBody>
          <a:bodyPr/>
          <a:lstStyle/>
          <a:p>
            <a:fld id="{15C126C2-BC01-4258-A744-68C1B6A8BDB0}" type="datetime1">
              <a:rPr lang="ko-KR" altLang="en-US" smtClean="0"/>
              <a:t>2024-02-22</a:t>
            </a:fld>
            <a:endParaRPr lang="ko-KR" altLang="en-US"/>
          </a:p>
        </p:txBody>
      </p:sp>
      <p:sp>
        <p:nvSpPr>
          <p:cNvPr id="8" name="슬라이드 번호 개체 틀 5">
            <a:extLst>
              <a:ext uri="{FF2B5EF4-FFF2-40B4-BE49-F238E27FC236}">
                <a16:creationId xmlns:a16="http://schemas.microsoft.com/office/drawing/2014/main" id="{55663779-3F25-5A78-C80E-522EC6225985}"/>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1553665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122FF5-E73C-7427-C40A-B69510F1D75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FC54D159-12DC-A2EE-2401-042AC0C80E4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E97EA5E-3899-0FE6-C572-68E4F204358C}"/>
              </a:ext>
            </a:extLst>
          </p:cNvPr>
          <p:cNvSpPr>
            <a:spLocks noGrp="1"/>
          </p:cNvSpPr>
          <p:nvPr>
            <p:ph type="dt" sz="half" idx="10"/>
          </p:nvPr>
        </p:nvSpPr>
        <p:spPr/>
        <p:txBody>
          <a:bodyPr/>
          <a:lstStyle/>
          <a:p>
            <a:fld id="{9CF97C9B-9962-485D-B963-D6E8C181B207}" type="datetime1">
              <a:rPr lang="ko-KR" altLang="en-US" smtClean="0"/>
              <a:t>2024-02-22</a:t>
            </a:fld>
            <a:endParaRPr lang="ko-KR" altLang="en-US"/>
          </a:p>
        </p:txBody>
      </p:sp>
      <p:sp>
        <p:nvSpPr>
          <p:cNvPr id="7" name="슬라이드 번호 개체 틀 5">
            <a:extLst>
              <a:ext uri="{FF2B5EF4-FFF2-40B4-BE49-F238E27FC236}">
                <a16:creationId xmlns:a16="http://schemas.microsoft.com/office/drawing/2014/main" id="{032B5489-C905-0175-09BC-E55A6080DC6A}"/>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73684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B9BDBC3-2123-292A-64DF-14F271577F9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C420F6B7-BBBA-31E9-2CD6-AC1774A13BF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EFB5D18-A04B-94FD-5954-A15DA553D03C}"/>
              </a:ext>
            </a:extLst>
          </p:cNvPr>
          <p:cNvSpPr>
            <a:spLocks noGrp="1"/>
          </p:cNvSpPr>
          <p:nvPr>
            <p:ph type="dt" sz="half" idx="10"/>
          </p:nvPr>
        </p:nvSpPr>
        <p:spPr/>
        <p:txBody>
          <a:bodyPr/>
          <a:lstStyle/>
          <a:p>
            <a:fld id="{0B81BC46-7B11-45A8-8CFD-8662BE6FFB61}" type="datetime1">
              <a:rPr lang="ko-KR" altLang="en-US" smtClean="0"/>
              <a:t>2024-02-22</a:t>
            </a:fld>
            <a:endParaRPr lang="ko-KR" altLang="en-US"/>
          </a:p>
        </p:txBody>
      </p:sp>
      <p:sp>
        <p:nvSpPr>
          <p:cNvPr id="7" name="슬라이드 번호 개체 틀 5">
            <a:extLst>
              <a:ext uri="{FF2B5EF4-FFF2-40B4-BE49-F238E27FC236}">
                <a16:creationId xmlns:a16="http://schemas.microsoft.com/office/drawing/2014/main" id="{98F30637-AE2A-9336-42FC-DC9EBE6F7480}"/>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320968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0E8D9-7E51-1E79-8CFC-AA09021A2C0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0ED4214-CE2D-7C6F-D009-3CDE6ACB78E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10F4BA4-1712-8D64-4F6C-36D1EF971391}"/>
              </a:ext>
            </a:extLst>
          </p:cNvPr>
          <p:cNvSpPr>
            <a:spLocks noGrp="1"/>
          </p:cNvSpPr>
          <p:nvPr>
            <p:ph type="dt" sz="half" idx="10"/>
          </p:nvPr>
        </p:nvSpPr>
        <p:spPr/>
        <p:txBody>
          <a:bodyPr/>
          <a:lstStyle/>
          <a:p>
            <a:fld id="{5C17485A-8876-4D4D-B1C9-C9F8C0997527}" type="datetime1">
              <a:rPr lang="ko-KR" altLang="en-US" smtClean="0"/>
              <a:t>2024-02-22</a:t>
            </a:fld>
            <a:endParaRPr lang="ko-KR" altLang="en-US"/>
          </a:p>
        </p:txBody>
      </p:sp>
      <p:sp>
        <p:nvSpPr>
          <p:cNvPr id="6" name="슬라이드 번호 개체 틀 5">
            <a:extLst>
              <a:ext uri="{FF2B5EF4-FFF2-40B4-BE49-F238E27FC236}">
                <a16:creationId xmlns:a16="http://schemas.microsoft.com/office/drawing/2014/main" id="{889A6C89-9F3D-63F0-435E-1FC776F01D3E}"/>
              </a:ext>
            </a:extLst>
          </p:cNvPr>
          <p:cNvSpPr>
            <a:spLocks noGrp="1"/>
          </p:cNvSpPr>
          <p:nvPr>
            <p:ph type="sldNum" sz="quarter" idx="12"/>
          </p:nvPr>
        </p:nvSpPr>
        <p:spPr>
          <a:xfrm>
            <a:off x="4724400" y="6356350"/>
            <a:ext cx="2743200" cy="365125"/>
          </a:xfrm>
        </p:spPr>
        <p:txBody>
          <a:bodyPr/>
          <a:lstStyle>
            <a:lvl1pPr algn="ctr">
              <a:defRPr>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2406312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3DA087-CF00-AE98-5049-32BE5F38037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0B44036-B726-7C3F-F5E1-B64095C0FD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8218038-D99E-C6C3-174A-891E86E35708}"/>
              </a:ext>
            </a:extLst>
          </p:cNvPr>
          <p:cNvSpPr>
            <a:spLocks noGrp="1"/>
          </p:cNvSpPr>
          <p:nvPr>
            <p:ph type="dt" sz="half" idx="10"/>
          </p:nvPr>
        </p:nvSpPr>
        <p:spPr/>
        <p:txBody>
          <a:bodyPr/>
          <a:lstStyle/>
          <a:p>
            <a:fld id="{376BB1CC-F61D-4707-B991-D8E67E995D21}" type="datetime1">
              <a:rPr lang="ko-KR" altLang="en-US" smtClean="0"/>
              <a:t>2024-02-22</a:t>
            </a:fld>
            <a:endParaRPr lang="ko-KR" altLang="en-US"/>
          </a:p>
        </p:txBody>
      </p:sp>
      <p:sp>
        <p:nvSpPr>
          <p:cNvPr id="7" name="슬라이드 번호 개체 틀 5">
            <a:extLst>
              <a:ext uri="{FF2B5EF4-FFF2-40B4-BE49-F238E27FC236}">
                <a16:creationId xmlns:a16="http://schemas.microsoft.com/office/drawing/2014/main" id="{B8B15224-0860-B3BC-DE57-96933BC9E486}"/>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62431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95E7C5-B9F9-2026-D20E-20F24DA3F83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FB198A0-F082-642A-910E-24338B5FCB3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6324827-57EC-B222-8736-0EFF3FA9B9E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1817C81-4B97-B372-0DF3-32498E540700}"/>
              </a:ext>
            </a:extLst>
          </p:cNvPr>
          <p:cNvSpPr>
            <a:spLocks noGrp="1"/>
          </p:cNvSpPr>
          <p:nvPr>
            <p:ph type="dt" sz="half" idx="10"/>
          </p:nvPr>
        </p:nvSpPr>
        <p:spPr/>
        <p:txBody>
          <a:bodyPr/>
          <a:lstStyle/>
          <a:p>
            <a:fld id="{9B418627-1508-4292-A9D6-124CFECBC6A2}" type="datetime1">
              <a:rPr lang="ko-KR" altLang="en-US" smtClean="0"/>
              <a:t>2024-02-22</a:t>
            </a:fld>
            <a:endParaRPr lang="ko-KR" altLang="en-US"/>
          </a:p>
        </p:txBody>
      </p:sp>
      <p:sp>
        <p:nvSpPr>
          <p:cNvPr id="8" name="슬라이드 번호 개체 틀 5">
            <a:extLst>
              <a:ext uri="{FF2B5EF4-FFF2-40B4-BE49-F238E27FC236}">
                <a16:creationId xmlns:a16="http://schemas.microsoft.com/office/drawing/2014/main" id="{E8A97C3D-2CE1-2055-E2C9-FE045BEF76DF}"/>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60768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153753-21DB-0A72-19AC-88E9512D81F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301A530-8DC4-85D9-F032-0743D6972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6106CC8E-3D6F-9316-49EE-F9454F5103E9}"/>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E84E8FC-0A7A-FBDC-C915-EF3727D2A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BF7BA6D-EFA4-0C15-3D66-77F806B8B56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0A9E391-D278-D373-06DA-4ADE0254BDB3}"/>
              </a:ext>
            </a:extLst>
          </p:cNvPr>
          <p:cNvSpPr>
            <a:spLocks noGrp="1"/>
          </p:cNvSpPr>
          <p:nvPr>
            <p:ph type="dt" sz="half" idx="10"/>
          </p:nvPr>
        </p:nvSpPr>
        <p:spPr/>
        <p:txBody>
          <a:bodyPr/>
          <a:lstStyle/>
          <a:p>
            <a:fld id="{A18EA055-2983-4808-94BF-6A6EAF9BFAEE}" type="datetime1">
              <a:rPr lang="ko-KR" altLang="en-US" smtClean="0"/>
              <a:t>2024-02-22</a:t>
            </a:fld>
            <a:endParaRPr lang="ko-KR" altLang="en-US"/>
          </a:p>
        </p:txBody>
      </p:sp>
      <p:sp>
        <p:nvSpPr>
          <p:cNvPr id="10" name="슬라이드 번호 개체 틀 5">
            <a:extLst>
              <a:ext uri="{FF2B5EF4-FFF2-40B4-BE49-F238E27FC236}">
                <a16:creationId xmlns:a16="http://schemas.microsoft.com/office/drawing/2014/main" id="{EBC3E234-BFA6-65BA-44E2-2EF1F2667D0C}"/>
              </a:ext>
            </a:extLst>
          </p:cNvPr>
          <p:cNvSpPr>
            <a:spLocks noGrp="1"/>
          </p:cNvSpPr>
          <p:nvPr>
            <p:ph type="sldNum" sz="quarter" idx="11"/>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129519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768084-8008-F8C7-7D32-1E98113ED6E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BAFFB40-2028-5000-158D-48D0E73DF631}"/>
              </a:ext>
            </a:extLst>
          </p:cNvPr>
          <p:cNvSpPr>
            <a:spLocks noGrp="1"/>
          </p:cNvSpPr>
          <p:nvPr>
            <p:ph type="dt" sz="half" idx="10"/>
          </p:nvPr>
        </p:nvSpPr>
        <p:spPr/>
        <p:txBody>
          <a:bodyPr/>
          <a:lstStyle/>
          <a:p>
            <a:fld id="{EBB79F11-C477-4F1C-9940-7752E1D8ABEA}" type="datetime1">
              <a:rPr lang="ko-KR" altLang="en-US" smtClean="0"/>
              <a:t>2024-02-22</a:t>
            </a:fld>
            <a:endParaRPr lang="ko-KR" altLang="en-US"/>
          </a:p>
        </p:txBody>
      </p:sp>
      <p:sp>
        <p:nvSpPr>
          <p:cNvPr id="6" name="슬라이드 번호 개체 틀 5">
            <a:extLst>
              <a:ext uri="{FF2B5EF4-FFF2-40B4-BE49-F238E27FC236}">
                <a16:creationId xmlns:a16="http://schemas.microsoft.com/office/drawing/2014/main" id="{8B931C87-E387-3BB3-CC1F-E466EE24D51D}"/>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1991743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624569C-CA62-8F00-964B-50EB4F0E1F0B}"/>
              </a:ext>
            </a:extLst>
          </p:cNvPr>
          <p:cNvSpPr>
            <a:spLocks noGrp="1"/>
          </p:cNvSpPr>
          <p:nvPr>
            <p:ph type="dt" sz="half" idx="10"/>
          </p:nvPr>
        </p:nvSpPr>
        <p:spPr/>
        <p:txBody>
          <a:bodyPr/>
          <a:lstStyle/>
          <a:p>
            <a:fld id="{0BA5DCFF-C5CA-4518-AEBC-705C356E0E51}" type="datetime1">
              <a:rPr lang="ko-KR" altLang="en-US" smtClean="0"/>
              <a:t>2024-02-22</a:t>
            </a:fld>
            <a:endParaRPr lang="ko-KR" altLang="en-US"/>
          </a:p>
        </p:txBody>
      </p:sp>
      <p:sp>
        <p:nvSpPr>
          <p:cNvPr id="5" name="슬라이드 번호 개체 틀 5">
            <a:extLst>
              <a:ext uri="{FF2B5EF4-FFF2-40B4-BE49-F238E27FC236}">
                <a16:creationId xmlns:a16="http://schemas.microsoft.com/office/drawing/2014/main" id="{4767078C-AE20-8D94-83A1-F98017C71B79}"/>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4262896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C30F9C-82FE-F983-8035-2ACFAFFEB39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62E5B03-A5D8-D64B-F608-95F3522351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CB74CF3-89ED-650E-DE82-8B3C18466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29CE9A7-38DC-3122-43CC-A7C7E5E4B1B5}"/>
              </a:ext>
            </a:extLst>
          </p:cNvPr>
          <p:cNvSpPr>
            <a:spLocks noGrp="1"/>
          </p:cNvSpPr>
          <p:nvPr>
            <p:ph type="dt" sz="half" idx="10"/>
          </p:nvPr>
        </p:nvSpPr>
        <p:spPr/>
        <p:txBody>
          <a:bodyPr/>
          <a:lstStyle/>
          <a:p>
            <a:fld id="{1C5A0190-A0AD-4346-A43A-586E5465357C}" type="datetime1">
              <a:rPr lang="ko-KR" altLang="en-US" smtClean="0"/>
              <a:t>2024-02-22</a:t>
            </a:fld>
            <a:endParaRPr lang="ko-KR" altLang="en-US"/>
          </a:p>
        </p:txBody>
      </p:sp>
      <p:sp>
        <p:nvSpPr>
          <p:cNvPr id="8" name="슬라이드 번호 개체 틀 5">
            <a:extLst>
              <a:ext uri="{FF2B5EF4-FFF2-40B4-BE49-F238E27FC236}">
                <a16:creationId xmlns:a16="http://schemas.microsoft.com/office/drawing/2014/main" id="{81742481-BEB1-5F94-B57A-752BBCB8E510}"/>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334774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716762-0438-518F-C9F0-579DA13AB3F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89226A8D-D025-52B7-FC5D-6A39AD508A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7C831C0-3DA1-EA28-282E-F875E5B1B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59BD944-2809-C8AE-36F5-9751E7892E0A}"/>
              </a:ext>
            </a:extLst>
          </p:cNvPr>
          <p:cNvSpPr>
            <a:spLocks noGrp="1"/>
          </p:cNvSpPr>
          <p:nvPr>
            <p:ph type="dt" sz="half" idx="10"/>
          </p:nvPr>
        </p:nvSpPr>
        <p:spPr/>
        <p:txBody>
          <a:bodyPr/>
          <a:lstStyle/>
          <a:p>
            <a:fld id="{40F55D4F-51BA-4DB6-BC7D-59FE18A5AB22}" type="datetime1">
              <a:rPr lang="ko-KR" altLang="en-US" smtClean="0"/>
              <a:t>2024-02-22</a:t>
            </a:fld>
            <a:endParaRPr lang="ko-KR" altLang="en-US"/>
          </a:p>
        </p:txBody>
      </p:sp>
      <p:sp>
        <p:nvSpPr>
          <p:cNvPr id="8" name="슬라이드 번호 개체 틀 5">
            <a:extLst>
              <a:ext uri="{FF2B5EF4-FFF2-40B4-BE49-F238E27FC236}">
                <a16:creationId xmlns:a16="http://schemas.microsoft.com/office/drawing/2014/main" id="{229BDCC6-3326-E5D3-D090-5720A8F0CB90}"/>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endParaRPr lang="ko-KR" altLang="en-US"/>
          </a:p>
        </p:txBody>
      </p:sp>
    </p:spTree>
    <p:extLst>
      <p:ext uri="{BB962C8B-B14F-4D97-AF65-F5344CB8AC3E}">
        <p14:creationId xmlns:p14="http://schemas.microsoft.com/office/powerpoint/2010/main" val="337103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77C19A2-4147-99FE-E058-1B595E646A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FA19126-1ED5-A88F-87E6-F9D158B0A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19C7A26-7391-8936-8B84-37B4258195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86D35E-604D-44F5-839B-04572EBE360C}" type="datetime1">
              <a:rPr lang="ko-KR" altLang="en-US" smtClean="0"/>
              <a:t>2024-02-22</a:t>
            </a:fld>
            <a:endParaRPr lang="ko-KR" altLang="en-US"/>
          </a:p>
        </p:txBody>
      </p:sp>
      <p:sp>
        <p:nvSpPr>
          <p:cNvPr id="6" name="슬라이드 번호 개체 틀 5">
            <a:extLst>
              <a:ext uri="{FF2B5EF4-FFF2-40B4-BE49-F238E27FC236}">
                <a16:creationId xmlns:a16="http://schemas.microsoft.com/office/drawing/2014/main" id="{D9E4267F-EDB9-F954-CD94-CE2FFD1C126F}"/>
              </a:ext>
            </a:extLst>
          </p:cNvPr>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a:solidFill>
                  <a:schemeClr val="tx1"/>
                </a:solidFill>
              </a:defRPr>
            </a:lvl1pPr>
          </a:lstStyle>
          <a:p>
            <a:fld id="{E9F95EAE-C241-4C79-AF4C-08AC2D9DBA6B}" type="slidenum">
              <a:rPr lang="ko-KR" altLang="en-US" smtClean="0"/>
              <a:pPr/>
              <a:t>‹#›</a:t>
            </a:fld>
            <a:r>
              <a:rPr lang="ko-KR" altLang="en-US"/>
              <a:t> </a:t>
            </a:r>
            <a:r>
              <a:rPr lang="en-US" altLang="ko-KR"/>
              <a:t>/ 13</a:t>
            </a:r>
            <a:endParaRPr lang="ko-KR" altLang="en-US"/>
          </a:p>
        </p:txBody>
      </p:sp>
    </p:spTree>
    <p:extLst>
      <p:ext uri="{BB962C8B-B14F-4D97-AF65-F5344CB8AC3E}">
        <p14:creationId xmlns:p14="http://schemas.microsoft.com/office/powerpoint/2010/main" val="4269327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0E44BF1-F44A-6798-C816-59741E2B90FC}"/>
              </a:ext>
            </a:extLst>
          </p:cNvPr>
          <p:cNvSpPr>
            <a:spLocks noGrp="1"/>
          </p:cNvSpPr>
          <p:nvPr>
            <p:ph type="ctrTitle"/>
          </p:nvPr>
        </p:nvSpPr>
        <p:spPr>
          <a:xfrm>
            <a:off x="4654296" y="640080"/>
            <a:ext cx="7393964" cy="3566160"/>
          </a:xfrm>
        </p:spPr>
        <p:txBody>
          <a:bodyPr anchor="b">
            <a:normAutofit/>
          </a:bodyPr>
          <a:lstStyle/>
          <a:p>
            <a:pPr algn="l"/>
            <a:r>
              <a:rPr lang="en-US" altLang="ko-KR" sz="5400" b="1"/>
              <a:t>Faster R-CNN Coding</a:t>
            </a:r>
            <a:br>
              <a:rPr lang="en-US" altLang="ko-KR" sz="5400" b="1"/>
            </a:br>
            <a:r>
              <a:rPr lang="en-US" altLang="ko-KR" sz="5400"/>
              <a:t>Using Pytorch</a:t>
            </a:r>
            <a:endParaRPr lang="ko-KR" altLang="en-US" sz="5400" b="1"/>
          </a:p>
        </p:txBody>
      </p:sp>
      <p:pic>
        <p:nvPicPr>
          <p:cNvPr id="5" name="Picture 4">
            <a:extLst>
              <a:ext uri="{FF2B5EF4-FFF2-40B4-BE49-F238E27FC236}">
                <a16:creationId xmlns:a16="http://schemas.microsoft.com/office/drawing/2014/main" id="{160B468C-553A-E31A-4931-37CD72342BB2}"/>
              </a:ext>
            </a:extLst>
          </p:cNvPr>
          <p:cNvPicPr>
            <a:picLocks noChangeAspect="1"/>
          </p:cNvPicPr>
          <p:nvPr/>
        </p:nvPicPr>
        <p:blipFill rotWithShape="1">
          <a:blip r:embed="rId2"/>
          <a:srcRect l="26664" r="31113"/>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부제목 2">
            <a:extLst>
              <a:ext uri="{FF2B5EF4-FFF2-40B4-BE49-F238E27FC236}">
                <a16:creationId xmlns:a16="http://schemas.microsoft.com/office/drawing/2014/main" id="{1F5B3D79-5BC4-1EE2-DCA1-04C89E931E88}"/>
              </a:ext>
            </a:extLst>
          </p:cNvPr>
          <p:cNvSpPr txBox="1">
            <a:spLocks/>
          </p:cNvSpPr>
          <p:nvPr/>
        </p:nvSpPr>
        <p:spPr>
          <a:xfrm>
            <a:off x="4654295" y="4747377"/>
            <a:ext cx="7609423" cy="156948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073150" indent="-1073150" algn="l"/>
            <a:r>
              <a:rPr lang="en-US" altLang="ko-KR" sz="2000"/>
              <a:t>Presenter: Kyeongseo Kim </a:t>
            </a:r>
          </a:p>
          <a:p>
            <a:pPr marL="1073150" indent="-1073150" algn="l"/>
            <a:r>
              <a:rPr lang="en-US" altLang="ko-KR" sz="2000"/>
              <a:t>Presentation date: February 22, 2024</a:t>
            </a:r>
          </a:p>
          <a:p>
            <a:pPr marL="1252538" indent="-1252538" algn="l">
              <a:tabLst>
                <a:tab pos="2960688" algn="l"/>
              </a:tabLst>
            </a:pPr>
            <a:r>
              <a:rPr lang="en-US" altLang="ko-KR" sz="2000"/>
              <a:t>Affiliation: School of Electronics and Electrical Engineering,</a:t>
            </a:r>
            <a:br>
              <a:rPr lang="en-US" altLang="ko-KR" sz="2000"/>
            </a:br>
            <a:r>
              <a:rPr lang="en-US" altLang="ko-KR" sz="2000"/>
              <a:t>Dankook University</a:t>
            </a:r>
          </a:p>
          <a:p>
            <a:pPr marL="1435100" indent="-1435100" algn="l"/>
            <a:endParaRPr lang="en-US" altLang="ko-KR" sz="2000"/>
          </a:p>
        </p:txBody>
      </p:sp>
    </p:spTree>
    <p:extLst>
      <p:ext uri="{BB962C8B-B14F-4D97-AF65-F5344CB8AC3E}">
        <p14:creationId xmlns:p14="http://schemas.microsoft.com/office/powerpoint/2010/main" val="7651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400"/>
                                        <p:tgtEl>
                                          <p:spTgt spid="7">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4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4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descr="개 품종, 개, 잔디, 야외이(가) 표시된 사진&#10;&#10;자동 생성된 설명">
            <a:extLst>
              <a:ext uri="{FF2B5EF4-FFF2-40B4-BE49-F238E27FC236}">
                <a16:creationId xmlns:a16="http://schemas.microsoft.com/office/drawing/2014/main" id="{BF0971D8-48F4-D82B-CEF7-48088CD6FB49}"/>
              </a:ext>
            </a:extLst>
          </p:cNvPr>
          <p:cNvPicPr>
            <a:picLocks noChangeAspect="1"/>
          </p:cNvPicPr>
          <p:nvPr/>
        </p:nvPicPr>
        <p:blipFill rotWithShape="1">
          <a:blip r:embed="rId2">
            <a:extLst>
              <a:ext uri="{28A0092B-C50C-407E-A947-70E740481C1C}">
                <a14:useLocalDpi xmlns:a14="http://schemas.microsoft.com/office/drawing/2010/main" val="0"/>
              </a:ext>
            </a:extLst>
          </a:blip>
          <a:srcRect l="14525" t="15232" r="12297" b="11590"/>
          <a:stretch/>
        </p:blipFill>
        <p:spPr>
          <a:xfrm>
            <a:off x="1044902" y="2649761"/>
            <a:ext cx="2160000" cy="2160000"/>
          </a:xfrm>
          <a:prstGeom prst="rect">
            <a:avLst/>
          </a:prstGeom>
        </p:spPr>
      </p:pic>
      <p:sp>
        <p:nvSpPr>
          <p:cNvPr id="9" name="텍스트 개체 틀 8">
            <a:extLst>
              <a:ext uri="{FF2B5EF4-FFF2-40B4-BE49-F238E27FC236}">
                <a16:creationId xmlns:a16="http://schemas.microsoft.com/office/drawing/2014/main" id="{0D50A4E4-ECF4-2F9A-C514-87543036FC2F}"/>
              </a:ext>
            </a:extLst>
          </p:cNvPr>
          <p:cNvSpPr>
            <a:spLocks noGrp="1"/>
          </p:cNvSpPr>
          <p:nvPr>
            <p:ph type="body" idx="1"/>
          </p:nvPr>
        </p:nvSpPr>
        <p:spPr>
          <a:xfrm>
            <a:off x="839788" y="1385026"/>
            <a:ext cx="5157787" cy="378563"/>
          </a:xfrm>
        </p:spPr>
        <p:txBody>
          <a:bodyPr>
            <a:normAutofit/>
          </a:bodyPr>
          <a:lstStyle/>
          <a:p>
            <a:r>
              <a:rPr lang="en-US" altLang="ko-KR" sz="1800" b="1"/>
              <a:t>Not Using Anchors (Dense Sampling)</a:t>
            </a:r>
            <a:endParaRPr lang="ko-KR" altLang="en-US" sz="1800" b="1"/>
          </a:p>
        </p:txBody>
      </p:sp>
      <p:sp>
        <p:nvSpPr>
          <p:cNvPr id="11" name="텍스트 개체 틀 10">
            <a:extLst>
              <a:ext uri="{FF2B5EF4-FFF2-40B4-BE49-F238E27FC236}">
                <a16:creationId xmlns:a16="http://schemas.microsoft.com/office/drawing/2014/main" id="{BA14EE61-A054-1A49-A35B-EF09897EF617}"/>
              </a:ext>
            </a:extLst>
          </p:cNvPr>
          <p:cNvSpPr>
            <a:spLocks noGrp="1"/>
          </p:cNvSpPr>
          <p:nvPr>
            <p:ph type="body" sz="quarter" idx="3"/>
          </p:nvPr>
        </p:nvSpPr>
        <p:spPr>
          <a:xfrm>
            <a:off x="6096000" y="1385025"/>
            <a:ext cx="5183188" cy="378564"/>
          </a:xfrm>
        </p:spPr>
        <p:txBody>
          <a:bodyPr>
            <a:normAutofit/>
          </a:bodyPr>
          <a:lstStyle/>
          <a:p>
            <a:r>
              <a:rPr lang="en-US" altLang="ko-KR" sz="1800"/>
              <a:t>Anchors</a:t>
            </a:r>
          </a:p>
        </p:txBody>
      </p:sp>
      <p:graphicFrame>
        <p:nvGraphicFramePr>
          <p:cNvPr id="24" name="내용 개체 틀 23">
            <a:extLst>
              <a:ext uri="{FF2B5EF4-FFF2-40B4-BE49-F238E27FC236}">
                <a16:creationId xmlns:a16="http://schemas.microsoft.com/office/drawing/2014/main" id="{660CACDE-AF62-BF0E-69F1-976D81E7E0EB}"/>
              </a:ext>
            </a:extLst>
          </p:cNvPr>
          <p:cNvGraphicFramePr>
            <a:graphicFrameLocks noGrp="1"/>
          </p:cNvGraphicFramePr>
          <p:nvPr>
            <p:ph sz="quarter" idx="4"/>
            <p:extLst>
              <p:ext uri="{D42A27DB-BD31-4B8C-83A1-F6EECF244321}">
                <p14:modId xmlns:p14="http://schemas.microsoft.com/office/powerpoint/2010/main" val="4191383786"/>
              </p:ext>
            </p:extLst>
          </p:nvPr>
        </p:nvGraphicFramePr>
        <p:xfrm>
          <a:off x="1039372" y="2649761"/>
          <a:ext cx="2160002" cy="2149424"/>
        </p:xfrm>
        <a:graphic>
          <a:graphicData uri="http://schemas.openxmlformats.org/drawingml/2006/table">
            <a:tbl>
              <a:tblPr firstRow="1" bandRow="1">
                <a:tableStyleId>{5940675A-B579-460E-94D1-54222C63F5DA}</a:tableStyleId>
              </a:tblPr>
              <a:tblGrid>
                <a:gridCol w="278962">
                  <a:extLst>
                    <a:ext uri="{9D8B030D-6E8A-4147-A177-3AD203B41FA5}">
                      <a16:colId xmlns:a16="http://schemas.microsoft.com/office/drawing/2014/main" val="1864044754"/>
                    </a:ext>
                  </a:extLst>
                </a:gridCol>
                <a:gridCol w="268720">
                  <a:extLst>
                    <a:ext uri="{9D8B030D-6E8A-4147-A177-3AD203B41FA5}">
                      <a16:colId xmlns:a16="http://schemas.microsoft.com/office/drawing/2014/main" val="31128369"/>
                    </a:ext>
                  </a:extLst>
                </a:gridCol>
                <a:gridCol w="268720">
                  <a:extLst>
                    <a:ext uri="{9D8B030D-6E8A-4147-A177-3AD203B41FA5}">
                      <a16:colId xmlns:a16="http://schemas.microsoft.com/office/drawing/2014/main" val="3837904657"/>
                    </a:ext>
                  </a:extLst>
                </a:gridCol>
                <a:gridCol w="268720">
                  <a:extLst>
                    <a:ext uri="{9D8B030D-6E8A-4147-A177-3AD203B41FA5}">
                      <a16:colId xmlns:a16="http://schemas.microsoft.com/office/drawing/2014/main" val="2387431176"/>
                    </a:ext>
                  </a:extLst>
                </a:gridCol>
                <a:gridCol w="268720">
                  <a:extLst>
                    <a:ext uri="{9D8B030D-6E8A-4147-A177-3AD203B41FA5}">
                      <a16:colId xmlns:a16="http://schemas.microsoft.com/office/drawing/2014/main" val="656102295"/>
                    </a:ext>
                  </a:extLst>
                </a:gridCol>
                <a:gridCol w="268720">
                  <a:extLst>
                    <a:ext uri="{9D8B030D-6E8A-4147-A177-3AD203B41FA5}">
                      <a16:colId xmlns:a16="http://schemas.microsoft.com/office/drawing/2014/main" val="3818095818"/>
                    </a:ext>
                  </a:extLst>
                </a:gridCol>
                <a:gridCol w="268720">
                  <a:extLst>
                    <a:ext uri="{9D8B030D-6E8A-4147-A177-3AD203B41FA5}">
                      <a16:colId xmlns:a16="http://schemas.microsoft.com/office/drawing/2014/main" val="706631409"/>
                    </a:ext>
                  </a:extLst>
                </a:gridCol>
                <a:gridCol w="268720">
                  <a:extLst>
                    <a:ext uri="{9D8B030D-6E8A-4147-A177-3AD203B41FA5}">
                      <a16:colId xmlns:a16="http://schemas.microsoft.com/office/drawing/2014/main" val="2018912429"/>
                    </a:ext>
                  </a:extLst>
                </a:gridCol>
              </a:tblGrid>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2503904999"/>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2858081863"/>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13206691"/>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562993699"/>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757585407"/>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2834142231"/>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4177090423"/>
                  </a:ext>
                </a:extLst>
              </a:tr>
              <a:tr h="268678">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tc>
                  <a:txBody>
                    <a:bodyPr/>
                    <a:lstStyle/>
                    <a:p>
                      <a:pPr latinLnBrk="1"/>
                      <a:endParaRPr lang="ko-KR" altLang="en-US" sz="300"/>
                    </a:p>
                  </a:txBody>
                  <a:tcPr/>
                </a:tc>
                <a:extLst>
                  <a:ext uri="{0D108BD9-81ED-4DB2-BD59-A6C34878D82A}">
                    <a16:rowId xmlns:a16="http://schemas.microsoft.com/office/drawing/2014/main" val="3694047707"/>
                  </a:ext>
                </a:extLst>
              </a:tr>
            </a:tbl>
          </a:graphicData>
        </a:graphic>
      </p:graphicFrame>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1"/>
          </p:nvPr>
        </p:nvSpPr>
        <p:spPr/>
        <p:txBody>
          <a:bodyPr/>
          <a:lstStyle/>
          <a:p>
            <a:fld id="{E9F95EAE-C241-4C79-AF4C-08AC2D9DBA6B}" type="slidenum">
              <a:rPr lang="ko-KR" altLang="en-US" smtClean="0"/>
              <a:pPr/>
              <a:t>10</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1" y="536454"/>
            <a:ext cx="5443027" cy="584775"/>
          </a:xfrm>
          <a:prstGeom prst="rect">
            <a:avLst/>
          </a:prstGeom>
          <a:noFill/>
        </p:spPr>
        <p:txBody>
          <a:bodyPr wrap="square" rtlCol="0">
            <a:spAutoFit/>
          </a:bodyPr>
          <a:lstStyle/>
          <a:p>
            <a:r>
              <a:rPr lang="en-US" altLang="ko-KR" sz="3200" b="1"/>
              <a:t>Faster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2. Faster R-CNN </a:t>
            </a:r>
            <a:endParaRPr lang="ko-KR" altLang="en-US">
              <a:solidFill>
                <a:schemeClr val="bg2">
                  <a:lumMod val="50000"/>
                </a:schemeClr>
              </a:solidFill>
            </a:endParaRPr>
          </a:p>
        </p:txBody>
      </p:sp>
      <p:sp>
        <p:nvSpPr>
          <p:cNvPr id="18" name="TextBox 17">
            <a:extLst>
              <a:ext uri="{FF2B5EF4-FFF2-40B4-BE49-F238E27FC236}">
                <a16:creationId xmlns:a16="http://schemas.microsoft.com/office/drawing/2014/main" id="{DE007A13-804D-A8E9-C5B6-AB21B7DEF6E7}"/>
              </a:ext>
            </a:extLst>
          </p:cNvPr>
          <p:cNvSpPr txBox="1"/>
          <p:nvPr/>
        </p:nvSpPr>
        <p:spPr>
          <a:xfrm>
            <a:off x="1889855" y="4799185"/>
            <a:ext cx="470093" cy="276999"/>
          </a:xfrm>
          <a:prstGeom prst="rect">
            <a:avLst/>
          </a:prstGeom>
          <a:noFill/>
        </p:spPr>
        <p:txBody>
          <a:bodyPr wrap="square" rtlCol="0">
            <a:spAutoFit/>
          </a:bodyPr>
          <a:lstStyle/>
          <a:p>
            <a:r>
              <a:rPr lang="en-US" altLang="ko-KR" sz="1200"/>
              <a:t>800</a:t>
            </a:r>
            <a:endParaRPr lang="ko-KR" altLang="en-US" sz="1200"/>
          </a:p>
        </p:txBody>
      </p:sp>
      <p:sp>
        <p:nvSpPr>
          <p:cNvPr id="19" name="TextBox 18">
            <a:extLst>
              <a:ext uri="{FF2B5EF4-FFF2-40B4-BE49-F238E27FC236}">
                <a16:creationId xmlns:a16="http://schemas.microsoft.com/office/drawing/2014/main" id="{E53536FB-A555-3001-AD70-E26126FA033E}"/>
              </a:ext>
            </a:extLst>
          </p:cNvPr>
          <p:cNvSpPr txBox="1"/>
          <p:nvPr/>
        </p:nvSpPr>
        <p:spPr>
          <a:xfrm>
            <a:off x="632054" y="3633148"/>
            <a:ext cx="470093" cy="276999"/>
          </a:xfrm>
          <a:prstGeom prst="rect">
            <a:avLst/>
          </a:prstGeom>
          <a:noFill/>
        </p:spPr>
        <p:txBody>
          <a:bodyPr wrap="square" rtlCol="0">
            <a:spAutoFit/>
          </a:bodyPr>
          <a:lstStyle/>
          <a:p>
            <a:r>
              <a:rPr lang="en-US" altLang="ko-KR" sz="1200"/>
              <a:t>800</a:t>
            </a:r>
            <a:endParaRPr lang="ko-KR" altLang="en-US" sz="1200"/>
          </a:p>
        </p:txBody>
      </p:sp>
      <p:sp>
        <p:nvSpPr>
          <p:cNvPr id="20" name="TextBox 19">
            <a:extLst>
              <a:ext uri="{FF2B5EF4-FFF2-40B4-BE49-F238E27FC236}">
                <a16:creationId xmlns:a16="http://schemas.microsoft.com/office/drawing/2014/main" id="{A93DE2B6-D70F-CF57-6EF1-9683EB7F5C5F}"/>
              </a:ext>
            </a:extLst>
          </p:cNvPr>
          <p:cNvSpPr txBox="1"/>
          <p:nvPr/>
        </p:nvSpPr>
        <p:spPr>
          <a:xfrm>
            <a:off x="4011517" y="3595085"/>
            <a:ext cx="280753" cy="276999"/>
          </a:xfrm>
          <a:prstGeom prst="rect">
            <a:avLst/>
          </a:prstGeom>
          <a:noFill/>
        </p:spPr>
        <p:txBody>
          <a:bodyPr wrap="square" rtlCol="0">
            <a:spAutoFit/>
          </a:bodyPr>
          <a:lstStyle/>
          <a:p>
            <a:r>
              <a:rPr lang="en-US" altLang="ko-KR" sz="1200"/>
              <a:t>8</a:t>
            </a:r>
            <a:endParaRPr lang="ko-KR" altLang="en-US" sz="1200"/>
          </a:p>
        </p:txBody>
      </p:sp>
      <p:sp>
        <p:nvSpPr>
          <p:cNvPr id="21" name="TextBox 20">
            <a:extLst>
              <a:ext uri="{FF2B5EF4-FFF2-40B4-BE49-F238E27FC236}">
                <a16:creationId xmlns:a16="http://schemas.microsoft.com/office/drawing/2014/main" id="{51F5473E-E1ED-D56C-C571-8AFF41D52074}"/>
              </a:ext>
            </a:extLst>
          </p:cNvPr>
          <p:cNvSpPr txBox="1"/>
          <p:nvPr/>
        </p:nvSpPr>
        <p:spPr>
          <a:xfrm>
            <a:off x="4649363" y="4250753"/>
            <a:ext cx="280753" cy="276999"/>
          </a:xfrm>
          <a:prstGeom prst="rect">
            <a:avLst/>
          </a:prstGeom>
          <a:noFill/>
        </p:spPr>
        <p:txBody>
          <a:bodyPr wrap="square" rtlCol="0">
            <a:spAutoFit/>
          </a:bodyPr>
          <a:lstStyle/>
          <a:p>
            <a:r>
              <a:rPr lang="en-US" altLang="ko-KR" sz="1200"/>
              <a:t>8</a:t>
            </a:r>
            <a:endParaRPr lang="ko-KR" altLang="en-US" sz="1200"/>
          </a:p>
        </p:txBody>
      </p:sp>
      <p:pic>
        <p:nvPicPr>
          <p:cNvPr id="28" name="그림 27">
            <a:extLst>
              <a:ext uri="{FF2B5EF4-FFF2-40B4-BE49-F238E27FC236}">
                <a16:creationId xmlns:a16="http://schemas.microsoft.com/office/drawing/2014/main" id="{5AD1E5EA-4FE2-40DF-0F5F-5C8394AF50B6}"/>
              </a:ext>
            </a:extLst>
          </p:cNvPr>
          <p:cNvPicPr>
            <a:picLocks noChangeAspect="1"/>
          </p:cNvPicPr>
          <p:nvPr/>
        </p:nvPicPr>
        <p:blipFill>
          <a:blip r:embed="rId3"/>
          <a:stretch>
            <a:fillRect/>
          </a:stretch>
        </p:blipFill>
        <p:spPr>
          <a:xfrm>
            <a:off x="4258600" y="3197143"/>
            <a:ext cx="1087200" cy="1081936"/>
          </a:xfrm>
          <a:prstGeom prst="rect">
            <a:avLst/>
          </a:prstGeom>
        </p:spPr>
      </p:pic>
      <p:cxnSp>
        <p:nvCxnSpPr>
          <p:cNvPr id="30" name="직선 연결선 29">
            <a:extLst>
              <a:ext uri="{FF2B5EF4-FFF2-40B4-BE49-F238E27FC236}">
                <a16:creationId xmlns:a16="http://schemas.microsoft.com/office/drawing/2014/main" id="{0A7694FA-6B30-7E55-3385-1EA074B4144B}"/>
              </a:ext>
            </a:extLst>
          </p:cNvPr>
          <p:cNvCxnSpPr>
            <a:cxnSpLocks/>
          </p:cNvCxnSpPr>
          <p:nvPr/>
        </p:nvCxnSpPr>
        <p:spPr>
          <a:xfrm>
            <a:off x="3199374" y="2649761"/>
            <a:ext cx="1073213" cy="56161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직선 연결선 32">
            <a:extLst>
              <a:ext uri="{FF2B5EF4-FFF2-40B4-BE49-F238E27FC236}">
                <a16:creationId xmlns:a16="http://schemas.microsoft.com/office/drawing/2014/main" id="{FB28E5E6-35CC-514A-8E6F-7423F03EC3BB}"/>
              </a:ext>
            </a:extLst>
          </p:cNvPr>
          <p:cNvCxnSpPr>
            <a:cxnSpLocks/>
          </p:cNvCxnSpPr>
          <p:nvPr/>
        </p:nvCxnSpPr>
        <p:spPr>
          <a:xfrm>
            <a:off x="3204902" y="2907752"/>
            <a:ext cx="1067685" cy="43866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직사각형 38">
            <a:extLst>
              <a:ext uri="{FF2B5EF4-FFF2-40B4-BE49-F238E27FC236}">
                <a16:creationId xmlns:a16="http://schemas.microsoft.com/office/drawing/2014/main" id="{1D99E863-B68A-E5CA-A15B-798BAF111B11}"/>
              </a:ext>
            </a:extLst>
          </p:cNvPr>
          <p:cNvSpPr/>
          <p:nvPr/>
        </p:nvSpPr>
        <p:spPr>
          <a:xfrm>
            <a:off x="2929309" y="2649761"/>
            <a:ext cx="266889" cy="257991"/>
          </a:xfrm>
          <a:prstGeom prst="rect">
            <a:avLst/>
          </a:prstGeom>
          <a:solidFill>
            <a:srgbClr val="FFDCDC">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870981D1-8D14-5D15-2B40-231333688700}"/>
              </a:ext>
            </a:extLst>
          </p:cNvPr>
          <p:cNvSpPr txBox="1"/>
          <p:nvPr/>
        </p:nvSpPr>
        <p:spPr>
          <a:xfrm>
            <a:off x="4147714" y="4396231"/>
            <a:ext cx="1281113" cy="307777"/>
          </a:xfrm>
          <a:prstGeom prst="rect">
            <a:avLst/>
          </a:prstGeom>
          <a:noFill/>
        </p:spPr>
        <p:txBody>
          <a:bodyPr wrap="square" rtlCol="0">
            <a:spAutoFit/>
          </a:bodyPr>
          <a:lstStyle/>
          <a:p>
            <a:pPr algn="ctr"/>
            <a:r>
              <a:rPr lang="en-US" altLang="ko-KR" sz="1400"/>
              <a:t>Feature map</a:t>
            </a:r>
            <a:endParaRPr lang="ko-KR" altLang="en-US" sz="1400"/>
          </a:p>
        </p:txBody>
      </p:sp>
      <p:sp>
        <p:nvSpPr>
          <p:cNvPr id="41" name="TextBox 40">
            <a:extLst>
              <a:ext uri="{FF2B5EF4-FFF2-40B4-BE49-F238E27FC236}">
                <a16:creationId xmlns:a16="http://schemas.microsoft.com/office/drawing/2014/main" id="{DF6B9B47-F544-D94B-726A-AE63D89F08E6}"/>
              </a:ext>
            </a:extLst>
          </p:cNvPr>
          <p:cNvSpPr txBox="1"/>
          <p:nvPr/>
        </p:nvSpPr>
        <p:spPr>
          <a:xfrm>
            <a:off x="1645049" y="5019325"/>
            <a:ext cx="837377" cy="307777"/>
          </a:xfrm>
          <a:prstGeom prst="rect">
            <a:avLst/>
          </a:prstGeom>
          <a:noFill/>
        </p:spPr>
        <p:txBody>
          <a:bodyPr wrap="square" rtlCol="0">
            <a:spAutoFit/>
          </a:bodyPr>
          <a:lstStyle/>
          <a:p>
            <a:pPr algn="ctr"/>
            <a:r>
              <a:rPr lang="en-US" altLang="ko-KR" sz="1400"/>
              <a:t>Image</a:t>
            </a:r>
            <a:endParaRPr lang="ko-KR" altLang="en-US" sz="1400"/>
          </a:p>
        </p:txBody>
      </p:sp>
      <p:sp>
        <p:nvSpPr>
          <p:cNvPr id="42" name="TextBox 41">
            <a:extLst>
              <a:ext uri="{FF2B5EF4-FFF2-40B4-BE49-F238E27FC236}">
                <a16:creationId xmlns:a16="http://schemas.microsoft.com/office/drawing/2014/main" id="{1D76BEBA-4D30-E4BE-6EFD-8C98249C070C}"/>
              </a:ext>
            </a:extLst>
          </p:cNvPr>
          <p:cNvSpPr txBox="1"/>
          <p:nvPr/>
        </p:nvSpPr>
        <p:spPr>
          <a:xfrm>
            <a:off x="839788" y="2144370"/>
            <a:ext cx="3490913" cy="369332"/>
          </a:xfrm>
          <a:prstGeom prst="rect">
            <a:avLst/>
          </a:prstGeom>
          <a:noFill/>
        </p:spPr>
        <p:txBody>
          <a:bodyPr wrap="square" rtlCol="0">
            <a:spAutoFit/>
          </a:bodyPr>
          <a:lstStyle/>
          <a:p>
            <a:r>
              <a:rPr lang="en-US" altLang="ko-KR"/>
              <a:t>If sub-sampling ratio is 1/100,</a:t>
            </a:r>
            <a:endParaRPr lang="ko-KR" altLang="en-US"/>
          </a:p>
        </p:txBody>
      </p:sp>
      <p:sp>
        <p:nvSpPr>
          <p:cNvPr id="43" name="TextBox 42">
            <a:extLst>
              <a:ext uri="{FF2B5EF4-FFF2-40B4-BE49-F238E27FC236}">
                <a16:creationId xmlns:a16="http://schemas.microsoft.com/office/drawing/2014/main" id="{9CF7C8FC-52CD-3704-F111-9E9E2EE9E230}"/>
              </a:ext>
            </a:extLst>
          </p:cNvPr>
          <p:cNvSpPr txBox="1"/>
          <p:nvPr/>
        </p:nvSpPr>
        <p:spPr>
          <a:xfrm>
            <a:off x="662125" y="5423816"/>
            <a:ext cx="5119949" cy="369332"/>
          </a:xfrm>
          <a:prstGeom prst="rect">
            <a:avLst/>
          </a:prstGeom>
          <a:noFill/>
        </p:spPr>
        <p:txBody>
          <a:bodyPr wrap="square" rtlCol="0">
            <a:spAutoFit/>
          </a:bodyPr>
          <a:lstStyle/>
          <a:p>
            <a:r>
              <a:rPr lang="en-US" altLang="ko-KR"/>
              <a:t>Number of generated bounding boxes: 64 (8x8)</a:t>
            </a:r>
            <a:endParaRPr lang="ko-KR" altLang="en-US"/>
          </a:p>
        </p:txBody>
      </p:sp>
      <p:pic>
        <p:nvPicPr>
          <p:cNvPr id="44" name="그림 43" descr="개 품종, 개, 잔디, 야외이(가) 표시된 사진&#10;&#10;자동 생성된 설명">
            <a:extLst>
              <a:ext uri="{FF2B5EF4-FFF2-40B4-BE49-F238E27FC236}">
                <a16:creationId xmlns:a16="http://schemas.microsoft.com/office/drawing/2014/main" id="{376CB827-DD0B-6746-C62A-4577716D5D28}"/>
              </a:ext>
            </a:extLst>
          </p:cNvPr>
          <p:cNvPicPr>
            <a:picLocks noChangeAspect="1"/>
          </p:cNvPicPr>
          <p:nvPr/>
        </p:nvPicPr>
        <p:blipFill rotWithShape="1">
          <a:blip r:embed="rId2">
            <a:extLst>
              <a:ext uri="{28A0092B-C50C-407E-A947-70E740481C1C}">
                <a14:useLocalDpi xmlns:a14="http://schemas.microsoft.com/office/drawing/2010/main" val="0"/>
              </a:ext>
            </a:extLst>
          </a:blip>
          <a:srcRect l="14525" t="15232" r="12297" b="11590"/>
          <a:stretch/>
        </p:blipFill>
        <p:spPr>
          <a:xfrm>
            <a:off x="9189718" y="2606088"/>
            <a:ext cx="2160000" cy="2160000"/>
          </a:xfrm>
          <a:prstGeom prst="rect">
            <a:avLst/>
          </a:prstGeom>
        </p:spPr>
      </p:pic>
      <p:sp>
        <p:nvSpPr>
          <p:cNvPr id="46" name="TextBox 45">
            <a:extLst>
              <a:ext uri="{FF2B5EF4-FFF2-40B4-BE49-F238E27FC236}">
                <a16:creationId xmlns:a16="http://schemas.microsoft.com/office/drawing/2014/main" id="{279AAF19-446C-0033-9407-808CC2EC67EB}"/>
              </a:ext>
            </a:extLst>
          </p:cNvPr>
          <p:cNvSpPr txBox="1"/>
          <p:nvPr/>
        </p:nvSpPr>
        <p:spPr>
          <a:xfrm>
            <a:off x="10034671" y="4755512"/>
            <a:ext cx="470093" cy="276999"/>
          </a:xfrm>
          <a:prstGeom prst="rect">
            <a:avLst/>
          </a:prstGeom>
          <a:noFill/>
        </p:spPr>
        <p:txBody>
          <a:bodyPr wrap="square" rtlCol="0">
            <a:spAutoFit/>
          </a:bodyPr>
          <a:lstStyle/>
          <a:p>
            <a:r>
              <a:rPr lang="en-US" altLang="ko-KR" sz="1200"/>
              <a:t>800</a:t>
            </a:r>
            <a:endParaRPr lang="ko-KR" altLang="en-US" sz="1200"/>
          </a:p>
        </p:txBody>
      </p:sp>
      <p:sp>
        <p:nvSpPr>
          <p:cNvPr id="47" name="TextBox 46">
            <a:extLst>
              <a:ext uri="{FF2B5EF4-FFF2-40B4-BE49-F238E27FC236}">
                <a16:creationId xmlns:a16="http://schemas.microsoft.com/office/drawing/2014/main" id="{E5FD8FFB-FE70-E549-7EE1-67FA632D4370}"/>
              </a:ext>
            </a:extLst>
          </p:cNvPr>
          <p:cNvSpPr txBox="1"/>
          <p:nvPr/>
        </p:nvSpPr>
        <p:spPr>
          <a:xfrm>
            <a:off x="8776870" y="3589475"/>
            <a:ext cx="470093" cy="276999"/>
          </a:xfrm>
          <a:prstGeom prst="rect">
            <a:avLst/>
          </a:prstGeom>
          <a:noFill/>
        </p:spPr>
        <p:txBody>
          <a:bodyPr wrap="square" rtlCol="0">
            <a:spAutoFit/>
          </a:bodyPr>
          <a:lstStyle/>
          <a:p>
            <a:r>
              <a:rPr lang="en-US" altLang="ko-KR" sz="1200"/>
              <a:t>800</a:t>
            </a:r>
            <a:endParaRPr lang="ko-KR" altLang="en-US" sz="1200"/>
          </a:p>
        </p:txBody>
      </p:sp>
      <p:sp>
        <p:nvSpPr>
          <p:cNvPr id="49" name="TextBox 48">
            <a:extLst>
              <a:ext uri="{FF2B5EF4-FFF2-40B4-BE49-F238E27FC236}">
                <a16:creationId xmlns:a16="http://schemas.microsoft.com/office/drawing/2014/main" id="{08478F54-A914-C866-F60E-EFDB129BC11D}"/>
              </a:ext>
            </a:extLst>
          </p:cNvPr>
          <p:cNvSpPr txBox="1"/>
          <p:nvPr/>
        </p:nvSpPr>
        <p:spPr>
          <a:xfrm>
            <a:off x="9861469" y="5040237"/>
            <a:ext cx="837377" cy="307777"/>
          </a:xfrm>
          <a:prstGeom prst="rect">
            <a:avLst/>
          </a:prstGeom>
          <a:noFill/>
        </p:spPr>
        <p:txBody>
          <a:bodyPr wrap="square" rtlCol="0">
            <a:spAutoFit/>
          </a:bodyPr>
          <a:lstStyle/>
          <a:p>
            <a:pPr algn="ctr"/>
            <a:r>
              <a:rPr lang="en-US" altLang="ko-KR" sz="1400"/>
              <a:t>Image</a:t>
            </a:r>
            <a:endParaRPr lang="ko-KR" altLang="en-US" sz="1400"/>
          </a:p>
        </p:txBody>
      </p:sp>
      <p:sp>
        <p:nvSpPr>
          <p:cNvPr id="53" name="TextBox 52">
            <a:extLst>
              <a:ext uri="{FF2B5EF4-FFF2-40B4-BE49-F238E27FC236}">
                <a16:creationId xmlns:a16="http://schemas.microsoft.com/office/drawing/2014/main" id="{37154E22-0F91-0528-E732-221C9D9FDD31}"/>
              </a:ext>
            </a:extLst>
          </p:cNvPr>
          <p:cNvSpPr txBox="1"/>
          <p:nvPr/>
        </p:nvSpPr>
        <p:spPr>
          <a:xfrm>
            <a:off x="6096886" y="1783899"/>
            <a:ext cx="5524500" cy="369332"/>
          </a:xfrm>
          <a:prstGeom prst="rect">
            <a:avLst/>
          </a:prstGeom>
          <a:noFill/>
        </p:spPr>
        <p:txBody>
          <a:bodyPr wrap="square">
            <a:spAutoFit/>
          </a:bodyPr>
          <a:lstStyle/>
          <a:p>
            <a:r>
              <a:rPr lang="en-US" altLang="ko-KR"/>
              <a:t>Generate</a:t>
            </a:r>
            <a:r>
              <a:rPr lang="ko-KR" altLang="en-US"/>
              <a:t> anchor boxes with various aspect ratios.</a:t>
            </a:r>
          </a:p>
        </p:txBody>
      </p:sp>
      <p:sp>
        <p:nvSpPr>
          <p:cNvPr id="68" name="직사각형 67">
            <a:extLst>
              <a:ext uri="{FF2B5EF4-FFF2-40B4-BE49-F238E27FC236}">
                <a16:creationId xmlns:a16="http://schemas.microsoft.com/office/drawing/2014/main" id="{F1F24CF5-0524-9866-2FEB-6C728B09CC87}"/>
              </a:ext>
            </a:extLst>
          </p:cNvPr>
          <p:cNvSpPr/>
          <p:nvPr/>
        </p:nvSpPr>
        <p:spPr>
          <a:xfrm>
            <a:off x="9764654" y="3697876"/>
            <a:ext cx="180000" cy="180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C3832495-6245-F952-9646-037AC083B5B2}"/>
              </a:ext>
            </a:extLst>
          </p:cNvPr>
          <p:cNvSpPr/>
          <p:nvPr/>
        </p:nvSpPr>
        <p:spPr>
          <a:xfrm>
            <a:off x="9707028" y="3643876"/>
            <a:ext cx="288000" cy="288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A7850055-FD7E-9E5A-1D32-19521E61214E}"/>
              </a:ext>
            </a:extLst>
          </p:cNvPr>
          <p:cNvSpPr/>
          <p:nvPr/>
        </p:nvSpPr>
        <p:spPr>
          <a:xfrm>
            <a:off x="9667249" y="3682477"/>
            <a:ext cx="360000" cy="180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17B0D0F9-3301-0ED7-36F6-46E28AB421D5}"/>
              </a:ext>
            </a:extLst>
          </p:cNvPr>
          <p:cNvSpPr/>
          <p:nvPr/>
        </p:nvSpPr>
        <p:spPr>
          <a:xfrm>
            <a:off x="9546596" y="3640102"/>
            <a:ext cx="576000" cy="288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B2626381-6D96-1BCB-26A8-084FD9FC93A8}"/>
              </a:ext>
            </a:extLst>
          </p:cNvPr>
          <p:cNvSpPr/>
          <p:nvPr/>
        </p:nvSpPr>
        <p:spPr>
          <a:xfrm>
            <a:off x="9744596" y="3585815"/>
            <a:ext cx="180000" cy="360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BEA10AF2-C25E-BC9C-017F-8ABE8D6DBDEA}"/>
              </a:ext>
            </a:extLst>
          </p:cNvPr>
          <p:cNvSpPr/>
          <p:nvPr/>
        </p:nvSpPr>
        <p:spPr>
          <a:xfrm>
            <a:off x="9695790" y="3467746"/>
            <a:ext cx="288000" cy="576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81D200A1-A484-725F-8534-254860DE10AA}"/>
              </a:ext>
            </a:extLst>
          </p:cNvPr>
          <p:cNvSpPr/>
          <p:nvPr/>
        </p:nvSpPr>
        <p:spPr>
          <a:xfrm>
            <a:off x="9617028" y="3542251"/>
            <a:ext cx="468000" cy="468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ED7BC5B9-F96D-DE63-264A-3C7CAF79E0C1}"/>
              </a:ext>
            </a:extLst>
          </p:cNvPr>
          <p:cNvSpPr/>
          <p:nvPr/>
        </p:nvSpPr>
        <p:spPr>
          <a:xfrm>
            <a:off x="9393469" y="3538477"/>
            <a:ext cx="936000" cy="468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직사각형 75">
            <a:extLst>
              <a:ext uri="{FF2B5EF4-FFF2-40B4-BE49-F238E27FC236}">
                <a16:creationId xmlns:a16="http://schemas.microsoft.com/office/drawing/2014/main" id="{1B01CB52-396B-9229-91A7-727997C15A76}"/>
              </a:ext>
            </a:extLst>
          </p:cNvPr>
          <p:cNvSpPr/>
          <p:nvPr/>
        </p:nvSpPr>
        <p:spPr>
          <a:xfrm>
            <a:off x="9617028" y="3319876"/>
            <a:ext cx="468000" cy="936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TextBox 76">
            <a:extLst>
              <a:ext uri="{FF2B5EF4-FFF2-40B4-BE49-F238E27FC236}">
                <a16:creationId xmlns:a16="http://schemas.microsoft.com/office/drawing/2014/main" id="{0B982C28-5A68-CBBA-6177-489486CAA319}"/>
              </a:ext>
            </a:extLst>
          </p:cNvPr>
          <p:cNvSpPr txBox="1"/>
          <p:nvPr/>
        </p:nvSpPr>
        <p:spPr>
          <a:xfrm>
            <a:off x="5889518" y="5384520"/>
            <a:ext cx="6141222" cy="646331"/>
          </a:xfrm>
          <a:prstGeom prst="rect">
            <a:avLst/>
          </a:prstGeom>
          <a:noFill/>
        </p:spPr>
        <p:txBody>
          <a:bodyPr wrap="square" rtlCol="0">
            <a:spAutoFit/>
          </a:bodyPr>
          <a:lstStyle/>
          <a:p>
            <a:r>
              <a:rPr lang="en-US" altLang="ko-KR"/>
              <a:t>Number of generated anchor: 64 (800/100 x 800/100)</a:t>
            </a:r>
          </a:p>
          <a:p>
            <a:r>
              <a:rPr lang="en-US" altLang="ko-KR" b="1"/>
              <a:t>Number of generated anchor boxes: 576</a:t>
            </a:r>
            <a:r>
              <a:rPr lang="en-US" altLang="ko-KR"/>
              <a:t> (9 x 64)</a:t>
            </a:r>
            <a:endParaRPr lang="ko-KR" altLang="en-US"/>
          </a:p>
        </p:txBody>
      </p:sp>
      <p:pic>
        <p:nvPicPr>
          <p:cNvPr id="79" name="그림 78">
            <a:extLst>
              <a:ext uri="{FF2B5EF4-FFF2-40B4-BE49-F238E27FC236}">
                <a16:creationId xmlns:a16="http://schemas.microsoft.com/office/drawing/2014/main" id="{A5126188-DC8D-5211-D5E8-EF94A9B1ACCE}"/>
              </a:ext>
            </a:extLst>
          </p:cNvPr>
          <p:cNvPicPr>
            <a:picLocks noChangeAspect="1"/>
          </p:cNvPicPr>
          <p:nvPr/>
        </p:nvPicPr>
        <p:blipFill>
          <a:blip r:embed="rId4"/>
          <a:stretch>
            <a:fillRect/>
          </a:stretch>
        </p:blipFill>
        <p:spPr>
          <a:xfrm>
            <a:off x="6172200" y="2622095"/>
            <a:ext cx="2347025" cy="2081913"/>
          </a:xfrm>
          <a:prstGeom prst="rect">
            <a:avLst/>
          </a:prstGeom>
        </p:spPr>
      </p:pic>
    </p:spTree>
    <p:extLst>
      <p:ext uri="{BB962C8B-B14F-4D97-AF65-F5344CB8AC3E}">
        <p14:creationId xmlns:p14="http://schemas.microsoft.com/office/powerpoint/2010/main" val="366171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직사각형 115">
            <a:extLst>
              <a:ext uri="{FF2B5EF4-FFF2-40B4-BE49-F238E27FC236}">
                <a16:creationId xmlns:a16="http://schemas.microsoft.com/office/drawing/2014/main" id="{B1FA1A80-9100-2EA4-C01A-106A54D07C51}"/>
              </a:ext>
            </a:extLst>
          </p:cNvPr>
          <p:cNvSpPr/>
          <p:nvPr/>
        </p:nvSpPr>
        <p:spPr>
          <a:xfrm>
            <a:off x="2191443" y="2792474"/>
            <a:ext cx="2282664" cy="221155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11</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Faster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2.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5C291CC8-459C-33E5-1570-92671205F4D6}"/>
              </a:ext>
            </a:extLst>
          </p:cNvPr>
          <p:cNvSpPr txBox="1"/>
          <p:nvPr/>
        </p:nvSpPr>
        <p:spPr>
          <a:xfrm>
            <a:off x="842282" y="1233320"/>
            <a:ext cx="10507436" cy="369332"/>
          </a:xfrm>
          <a:prstGeom prst="rect">
            <a:avLst/>
          </a:prstGeom>
          <a:noFill/>
        </p:spPr>
        <p:txBody>
          <a:bodyPr wrap="square" rtlCol="0">
            <a:spAutoFit/>
          </a:bodyPr>
          <a:lstStyle/>
          <a:p>
            <a:r>
              <a:rPr lang="en-US" altLang="ko-KR" b="1"/>
              <a:t>RPN(Region Proposal Networks)</a:t>
            </a:r>
            <a:endParaRPr lang="ko-KR" altLang="en-US" b="1"/>
          </a:p>
        </p:txBody>
      </p:sp>
      <p:sp>
        <p:nvSpPr>
          <p:cNvPr id="34" name="TextBox 33">
            <a:extLst>
              <a:ext uri="{FF2B5EF4-FFF2-40B4-BE49-F238E27FC236}">
                <a16:creationId xmlns:a16="http://schemas.microsoft.com/office/drawing/2014/main" id="{B7186264-63E4-E754-55A8-3F9665C40777}"/>
              </a:ext>
            </a:extLst>
          </p:cNvPr>
          <p:cNvSpPr txBox="1"/>
          <p:nvPr/>
        </p:nvSpPr>
        <p:spPr>
          <a:xfrm>
            <a:off x="8094776" y="4810179"/>
            <a:ext cx="1630294" cy="307777"/>
          </a:xfrm>
          <a:prstGeom prst="rect">
            <a:avLst/>
          </a:prstGeom>
          <a:noFill/>
          <a:ln>
            <a:solidFill>
              <a:schemeClr val="tx1"/>
            </a:solidFill>
          </a:ln>
        </p:spPr>
        <p:txBody>
          <a:bodyPr wrap="square">
            <a:spAutoFit/>
          </a:bodyPr>
          <a:lstStyle/>
          <a:p>
            <a:pPr algn="ctr"/>
            <a:r>
              <a:rPr lang="en-US" altLang="ko-KR" sz="1400">
                <a:solidFill>
                  <a:schemeClr val="tx1"/>
                </a:solidFill>
              </a:rPr>
              <a:t>RoI Pooling layer</a:t>
            </a:r>
            <a:endParaRPr lang="ko-KR" altLang="en-US" sz="1400">
              <a:solidFill>
                <a:schemeClr val="tx1"/>
              </a:solidFill>
            </a:endParaRPr>
          </a:p>
        </p:txBody>
      </p:sp>
      <p:sp>
        <p:nvSpPr>
          <p:cNvPr id="37" name="TextBox 36">
            <a:extLst>
              <a:ext uri="{FF2B5EF4-FFF2-40B4-BE49-F238E27FC236}">
                <a16:creationId xmlns:a16="http://schemas.microsoft.com/office/drawing/2014/main" id="{A7F41676-F15A-465B-CC7A-71184090AABE}"/>
              </a:ext>
            </a:extLst>
          </p:cNvPr>
          <p:cNvSpPr txBox="1"/>
          <p:nvPr/>
        </p:nvSpPr>
        <p:spPr>
          <a:xfrm>
            <a:off x="10640516" y="4810179"/>
            <a:ext cx="1374076" cy="307777"/>
          </a:xfrm>
          <a:prstGeom prst="rect">
            <a:avLst/>
          </a:prstGeom>
          <a:noFill/>
          <a:ln>
            <a:solidFill>
              <a:schemeClr val="tx1"/>
            </a:solidFill>
          </a:ln>
        </p:spPr>
        <p:txBody>
          <a:bodyPr wrap="square">
            <a:spAutoFit/>
          </a:bodyPr>
          <a:lstStyle/>
          <a:p>
            <a:pPr algn="ctr"/>
            <a:r>
              <a:rPr lang="en-US" altLang="ko-KR" sz="1400">
                <a:solidFill>
                  <a:schemeClr val="tx1"/>
                </a:solidFill>
              </a:rPr>
              <a:t>Fast R-CNN</a:t>
            </a:r>
            <a:endParaRPr lang="ko-KR" altLang="en-US" sz="1400">
              <a:solidFill>
                <a:schemeClr val="tx1"/>
              </a:solidFill>
            </a:endParaRPr>
          </a:p>
        </p:txBody>
      </p:sp>
      <p:grpSp>
        <p:nvGrpSpPr>
          <p:cNvPr id="53" name="그룹 52">
            <a:extLst>
              <a:ext uri="{FF2B5EF4-FFF2-40B4-BE49-F238E27FC236}">
                <a16:creationId xmlns:a16="http://schemas.microsoft.com/office/drawing/2014/main" id="{4C363CFF-8529-2587-229B-AC885FD625B0}"/>
              </a:ext>
            </a:extLst>
          </p:cNvPr>
          <p:cNvGrpSpPr/>
          <p:nvPr/>
        </p:nvGrpSpPr>
        <p:grpSpPr>
          <a:xfrm>
            <a:off x="4736344" y="2792474"/>
            <a:ext cx="1336323" cy="1062373"/>
            <a:chOff x="4620963" y="2397094"/>
            <a:chExt cx="1336323" cy="1062373"/>
          </a:xfrm>
        </p:grpSpPr>
        <p:sp>
          <p:nvSpPr>
            <p:cNvPr id="19" name="직사각형 18">
              <a:extLst>
                <a:ext uri="{FF2B5EF4-FFF2-40B4-BE49-F238E27FC236}">
                  <a16:creationId xmlns:a16="http://schemas.microsoft.com/office/drawing/2014/main" id="{AFC73D37-67AE-1C01-9525-A86D509B5CCC}"/>
                </a:ext>
              </a:extLst>
            </p:cNvPr>
            <p:cNvSpPr/>
            <p:nvPr/>
          </p:nvSpPr>
          <p:spPr>
            <a:xfrm>
              <a:off x="4620965" y="2397094"/>
              <a:ext cx="510363" cy="540718"/>
            </a:xfrm>
            <a:prstGeom prst="rect">
              <a:avLst/>
            </a:prstGeom>
            <a:solidFill>
              <a:schemeClr val="tx2">
                <a:lumMod val="25000"/>
                <a:lumOff val="75000"/>
              </a:schemeClr>
            </a:solidFill>
            <a:ln>
              <a:noFill/>
            </a:ln>
            <a:scene3d>
              <a:camera prst="perspectiveLeft">
                <a:rot lat="298857" lon="1501142" rev="26212"/>
              </a:camera>
              <a:lightRig rig="soft" dir="t"/>
            </a:scene3d>
            <a:sp3d extrusionH="2286000">
              <a:extrusionClr>
                <a:schemeClr val="tx2">
                  <a:lumMod val="50000"/>
                  <a:lumOff val="5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2B719056-CEBE-39B9-B247-2F0F876666D3}"/>
                </a:ext>
              </a:extLst>
            </p:cNvPr>
            <p:cNvSpPr txBox="1"/>
            <p:nvPr/>
          </p:nvSpPr>
          <p:spPr>
            <a:xfrm>
              <a:off x="4620963" y="2936247"/>
              <a:ext cx="1336323" cy="523220"/>
            </a:xfrm>
            <a:prstGeom prst="rect">
              <a:avLst/>
            </a:prstGeom>
            <a:noFill/>
            <a:ln>
              <a:noFill/>
            </a:ln>
          </p:spPr>
          <p:txBody>
            <a:bodyPr wrap="square">
              <a:spAutoFit/>
            </a:bodyPr>
            <a:lstStyle/>
            <a:p>
              <a:pPr algn="ctr"/>
              <a:r>
                <a:rPr lang="en-US" altLang="ko-KR" sz="1400">
                  <a:solidFill>
                    <a:schemeClr val="tx1"/>
                  </a:solidFill>
                </a:rPr>
                <a:t>Feature map</a:t>
              </a:r>
            </a:p>
            <a:p>
              <a:pPr algn="ctr"/>
              <a:r>
                <a:rPr lang="en-US" altLang="ko-KR" sz="1400"/>
                <a:t>(h x w x 2 x 9)</a:t>
              </a:r>
              <a:endParaRPr lang="ko-KR" altLang="en-US" sz="1400">
                <a:solidFill>
                  <a:schemeClr val="tx1"/>
                </a:solidFill>
              </a:endParaRPr>
            </a:p>
          </p:txBody>
        </p:sp>
      </p:grpSp>
      <p:grpSp>
        <p:nvGrpSpPr>
          <p:cNvPr id="54" name="그룹 53">
            <a:extLst>
              <a:ext uri="{FF2B5EF4-FFF2-40B4-BE49-F238E27FC236}">
                <a16:creationId xmlns:a16="http://schemas.microsoft.com/office/drawing/2014/main" id="{D94A77D9-FDCF-5E42-A95B-417D1106F214}"/>
              </a:ext>
            </a:extLst>
          </p:cNvPr>
          <p:cNvGrpSpPr/>
          <p:nvPr/>
        </p:nvGrpSpPr>
        <p:grpSpPr>
          <a:xfrm>
            <a:off x="4732582" y="4212010"/>
            <a:ext cx="1336323" cy="1063938"/>
            <a:chOff x="4620962" y="3754358"/>
            <a:chExt cx="1336323" cy="1063938"/>
          </a:xfrm>
        </p:grpSpPr>
        <p:sp>
          <p:nvSpPr>
            <p:cNvPr id="20" name="직사각형 19">
              <a:extLst>
                <a:ext uri="{FF2B5EF4-FFF2-40B4-BE49-F238E27FC236}">
                  <a16:creationId xmlns:a16="http://schemas.microsoft.com/office/drawing/2014/main" id="{5E4EA642-6FB4-5BAF-AE3E-1DE88CD04FB9}"/>
                </a:ext>
              </a:extLst>
            </p:cNvPr>
            <p:cNvSpPr/>
            <p:nvPr/>
          </p:nvSpPr>
          <p:spPr>
            <a:xfrm>
              <a:off x="4620964" y="3754358"/>
              <a:ext cx="510363" cy="540718"/>
            </a:xfrm>
            <a:prstGeom prst="rect">
              <a:avLst/>
            </a:prstGeom>
            <a:solidFill>
              <a:schemeClr val="tx2">
                <a:lumMod val="25000"/>
                <a:lumOff val="75000"/>
              </a:schemeClr>
            </a:solidFill>
            <a:ln>
              <a:noFill/>
            </a:ln>
            <a:scene3d>
              <a:camera prst="perspectiveLeft">
                <a:rot lat="298857" lon="1501142" rev="26212"/>
              </a:camera>
              <a:lightRig rig="soft" dir="t"/>
            </a:scene3d>
            <a:sp3d extrusionH="2286000">
              <a:extrusionClr>
                <a:schemeClr val="tx2">
                  <a:lumMod val="50000"/>
                  <a:lumOff val="5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65789ED3-04C2-CA0E-FF6E-30516489E538}"/>
                </a:ext>
              </a:extLst>
            </p:cNvPr>
            <p:cNvSpPr txBox="1"/>
            <p:nvPr/>
          </p:nvSpPr>
          <p:spPr>
            <a:xfrm>
              <a:off x="4620962" y="4295076"/>
              <a:ext cx="1336323" cy="523220"/>
            </a:xfrm>
            <a:prstGeom prst="rect">
              <a:avLst/>
            </a:prstGeom>
            <a:noFill/>
            <a:ln>
              <a:noFill/>
            </a:ln>
          </p:spPr>
          <p:txBody>
            <a:bodyPr wrap="square">
              <a:spAutoFit/>
            </a:bodyPr>
            <a:lstStyle/>
            <a:p>
              <a:pPr algn="ctr"/>
              <a:r>
                <a:rPr lang="en-US" altLang="ko-KR" sz="1400">
                  <a:solidFill>
                    <a:schemeClr val="tx1"/>
                  </a:solidFill>
                </a:rPr>
                <a:t>Feature map</a:t>
              </a:r>
            </a:p>
            <a:p>
              <a:pPr algn="ctr"/>
              <a:r>
                <a:rPr lang="en-US" altLang="ko-KR" sz="1400"/>
                <a:t>(h x w x 4 x 9)</a:t>
              </a:r>
              <a:endParaRPr lang="ko-KR" altLang="en-US" sz="1400">
                <a:solidFill>
                  <a:schemeClr val="tx1"/>
                </a:solidFill>
              </a:endParaRPr>
            </a:p>
          </p:txBody>
        </p:sp>
      </p:grpSp>
      <p:grpSp>
        <p:nvGrpSpPr>
          <p:cNvPr id="56" name="그룹 55">
            <a:extLst>
              <a:ext uri="{FF2B5EF4-FFF2-40B4-BE49-F238E27FC236}">
                <a16:creationId xmlns:a16="http://schemas.microsoft.com/office/drawing/2014/main" id="{3C346884-C519-B914-3421-6E61C7894F29}"/>
              </a:ext>
            </a:extLst>
          </p:cNvPr>
          <p:cNvGrpSpPr/>
          <p:nvPr/>
        </p:nvGrpSpPr>
        <p:grpSpPr>
          <a:xfrm>
            <a:off x="9362334" y="3458424"/>
            <a:ext cx="1364655" cy="1060719"/>
            <a:chOff x="9518424" y="3056439"/>
            <a:chExt cx="1364655" cy="1060719"/>
          </a:xfrm>
        </p:grpSpPr>
        <p:sp>
          <p:nvSpPr>
            <p:cNvPr id="21" name="직사각형 20">
              <a:extLst>
                <a:ext uri="{FF2B5EF4-FFF2-40B4-BE49-F238E27FC236}">
                  <a16:creationId xmlns:a16="http://schemas.microsoft.com/office/drawing/2014/main" id="{C60C5D70-1ED4-9F92-9723-0F7BE38FB38C}"/>
                </a:ext>
              </a:extLst>
            </p:cNvPr>
            <p:cNvSpPr/>
            <p:nvPr/>
          </p:nvSpPr>
          <p:spPr>
            <a:xfrm>
              <a:off x="9518424" y="3056439"/>
              <a:ext cx="510363" cy="540718"/>
            </a:xfrm>
            <a:prstGeom prst="rect">
              <a:avLst/>
            </a:prstGeom>
            <a:solidFill>
              <a:schemeClr val="tx2">
                <a:lumMod val="25000"/>
                <a:lumOff val="75000"/>
              </a:schemeClr>
            </a:solidFill>
            <a:ln>
              <a:noFill/>
            </a:ln>
            <a:scene3d>
              <a:camera prst="perspectiveLeft">
                <a:rot lat="298857" lon="1501142" rev="26212"/>
              </a:camera>
              <a:lightRig rig="soft" dir="t"/>
            </a:scene3d>
            <a:sp3d extrusionH="2286000">
              <a:extrusionClr>
                <a:schemeClr val="tx2">
                  <a:lumMod val="50000"/>
                  <a:lumOff val="5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61EABA0-7B33-628E-57BD-A32D227933AD}"/>
                </a:ext>
              </a:extLst>
            </p:cNvPr>
            <p:cNvSpPr txBox="1"/>
            <p:nvPr/>
          </p:nvSpPr>
          <p:spPr>
            <a:xfrm>
              <a:off x="9546756" y="3593938"/>
              <a:ext cx="1336323" cy="523220"/>
            </a:xfrm>
            <a:prstGeom prst="rect">
              <a:avLst/>
            </a:prstGeom>
            <a:noFill/>
            <a:ln>
              <a:noFill/>
            </a:ln>
          </p:spPr>
          <p:txBody>
            <a:bodyPr wrap="square">
              <a:spAutoFit/>
            </a:bodyPr>
            <a:lstStyle/>
            <a:p>
              <a:pPr algn="ctr"/>
              <a:r>
                <a:rPr lang="en-US" altLang="ko-KR" sz="1400">
                  <a:solidFill>
                    <a:schemeClr val="tx1"/>
                  </a:solidFill>
                </a:rPr>
                <a:t>Feature map</a:t>
              </a:r>
            </a:p>
            <a:p>
              <a:pPr algn="ctr"/>
              <a:r>
                <a:rPr lang="en-US" altLang="ko-KR" sz="1400"/>
                <a:t>(7 x 7 x 512)</a:t>
              </a:r>
              <a:endParaRPr lang="ko-KR" altLang="en-US" sz="1400">
                <a:solidFill>
                  <a:schemeClr val="tx1"/>
                </a:solidFill>
              </a:endParaRPr>
            </a:p>
          </p:txBody>
        </p:sp>
      </p:grpSp>
      <p:grpSp>
        <p:nvGrpSpPr>
          <p:cNvPr id="57" name="그룹 56">
            <a:extLst>
              <a:ext uri="{FF2B5EF4-FFF2-40B4-BE49-F238E27FC236}">
                <a16:creationId xmlns:a16="http://schemas.microsoft.com/office/drawing/2014/main" id="{91F4A36F-280B-F1AD-97B7-9B56A1330435}"/>
              </a:ext>
            </a:extLst>
          </p:cNvPr>
          <p:cNvGrpSpPr/>
          <p:nvPr/>
        </p:nvGrpSpPr>
        <p:grpSpPr>
          <a:xfrm>
            <a:off x="3306966" y="2915798"/>
            <a:ext cx="1336323" cy="595777"/>
            <a:chOff x="3337805" y="2523453"/>
            <a:chExt cx="1336323" cy="595777"/>
          </a:xfrm>
        </p:grpSpPr>
        <p:sp>
          <p:nvSpPr>
            <p:cNvPr id="31" name="직사각형 30">
              <a:extLst>
                <a:ext uri="{FF2B5EF4-FFF2-40B4-BE49-F238E27FC236}">
                  <a16:creationId xmlns:a16="http://schemas.microsoft.com/office/drawing/2014/main" id="{4A94BD68-756F-8C20-F046-A926D7A6CFCA}"/>
                </a:ext>
              </a:extLst>
            </p:cNvPr>
            <p:cNvSpPr/>
            <p:nvPr/>
          </p:nvSpPr>
          <p:spPr>
            <a:xfrm>
              <a:off x="3803433" y="2523453"/>
              <a:ext cx="288000" cy="28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866D31E5-C37B-E57F-4BEF-E16FFC71A6D5}"/>
                </a:ext>
              </a:extLst>
            </p:cNvPr>
            <p:cNvSpPr txBox="1"/>
            <p:nvPr/>
          </p:nvSpPr>
          <p:spPr>
            <a:xfrm>
              <a:off x="3337805" y="2811453"/>
              <a:ext cx="1336323" cy="307777"/>
            </a:xfrm>
            <a:prstGeom prst="rect">
              <a:avLst/>
            </a:prstGeom>
            <a:noFill/>
            <a:ln>
              <a:noFill/>
            </a:ln>
          </p:spPr>
          <p:txBody>
            <a:bodyPr wrap="square">
              <a:spAutoFit/>
            </a:bodyPr>
            <a:lstStyle/>
            <a:p>
              <a:pPr algn="ctr"/>
              <a:r>
                <a:rPr lang="en-US" altLang="ko-KR" sz="1400">
                  <a:solidFill>
                    <a:schemeClr val="tx1"/>
                  </a:solidFill>
                </a:rPr>
                <a:t>1 x 1 conv</a:t>
              </a:r>
              <a:endParaRPr lang="ko-KR" altLang="en-US" sz="1400">
                <a:solidFill>
                  <a:schemeClr val="tx1"/>
                </a:solidFill>
              </a:endParaRPr>
            </a:p>
          </p:txBody>
        </p:sp>
      </p:grpSp>
      <p:grpSp>
        <p:nvGrpSpPr>
          <p:cNvPr id="59" name="그룹 58">
            <a:extLst>
              <a:ext uri="{FF2B5EF4-FFF2-40B4-BE49-F238E27FC236}">
                <a16:creationId xmlns:a16="http://schemas.microsoft.com/office/drawing/2014/main" id="{0DA46364-6ACF-B1F6-EB35-FA5FEE3BCCA6}"/>
              </a:ext>
            </a:extLst>
          </p:cNvPr>
          <p:cNvGrpSpPr/>
          <p:nvPr/>
        </p:nvGrpSpPr>
        <p:grpSpPr>
          <a:xfrm>
            <a:off x="2022639" y="3550482"/>
            <a:ext cx="1336323" cy="781378"/>
            <a:chOff x="2411998" y="2934677"/>
            <a:chExt cx="1336323" cy="781378"/>
          </a:xfrm>
        </p:grpSpPr>
        <p:sp>
          <p:nvSpPr>
            <p:cNvPr id="30" name="직사각형 29">
              <a:extLst>
                <a:ext uri="{FF2B5EF4-FFF2-40B4-BE49-F238E27FC236}">
                  <a16:creationId xmlns:a16="http://schemas.microsoft.com/office/drawing/2014/main" id="{E8A98E59-F697-CDF9-B876-E4057A9AA187}"/>
                </a:ext>
              </a:extLst>
            </p:cNvPr>
            <p:cNvSpPr/>
            <p:nvPr/>
          </p:nvSpPr>
          <p:spPr>
            <a:xfrm>
              <a:off x="2857074" y="2934677"/>
              <a:ext cx="468000" cy="46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69687C84-AA6D-1050-865C-695594FFBB3F}"/>
                </a:ext>
              </a:extLst>
            </p:cNvPr>
            <p:cNvSpPr txBox="1"/>
            <p:nvPr/>
          </p:nvSpPr>
          <p:spPr>
            <a:xfrm>
              <a:off x="2411998" y="3408278"/>
              <a:ext cx="1336323" cy="307777"/>
            </a:xfrm>
            <a:prstGeom prst="rect">
              <a:avLst/>
            </a:prstGeom>
            <a:noFill/>
            <a:ln>
              <a:noFill/>
            </a:ln>
          </p:spPr>
          <p:txBody>
            <a:bodyPr wrap="square">
              <a:spAutoFit/>
            </a:bodyPr>
            <a:lstStyle/>
            <a:p>
              <a:pPr algn="ctr"/>
              <a:r>
                <a:rPr lang="en-US" altLang="ko-KR" sz="1400"/>
                <a:t>3</a:t>
              </a:r>
              <a:r>
                <a:rPr lang="en-US" altLang="ko-KR" sz="1400">
                  <a:solidFill>
                    <a:schemeClr val="tx1"/>
                  </a:solidFill>
                </a:rPr>
                <a:t> x 3 conv</a:t>
              </a:r>
              <a:endParaRPr lang="ko-KR" altLang="en-US" sz="1400">
                <a:solidFill>
                  <a:schemeClr val="tx1"/>
                </a:solidFill>
              </a:endParaRPr>
            </a:p>
          </p:txBody>
        </p:sp>
      </p:grpSp>
      <p:grpSp>
        <p:nvGrpSpPr>
          <p:cNvPr id="55" name="그룹 54">
            <a:extLst>
              <a:ext uri="{FF2B5EF4-FFF2-40B4-BE49-F238E27FC236}">
                <a16:creationId xmlns:a16="http://schemas.microsoft.com/office/drawing/2014/main" id="{C4320DF8-B7CD-3A23-3C34-8F3FDEBF2ACF}"/>
              </a:ext>
            </a:extLst>
          </p:cNvPr>
          <p:cNvGrpSpPr/>
          <p:nvPr/>
        </p:nvGrpSpPr>
        <p:grpSpPr>
          <a:xfrm>
            <a:off x="7043266" y="3125065"/>
            <a:ext cx="1625680" cy="1520925"/>
            <a:chOff x="7199356" y="2723080"/>
            <a:chExt cx="1625680" cy="1520925"/>
          </a:xfrm>
        </p:grpSpPr>
        <p:grpSp>
          <p:nvGrpSpPr>
            <p:cNvPr id="29" name="그룹 28">
              <a:extLst>
                <a:ext uri="{FF2B5EF4-FFF2-40B4-BE49-F238E27FC236}">
                  <a16:creationId xmlns:a16="http://schemas.microsoft.com/office/drawing/2014/main" id="{3976B648-C264-777F-4BC0-38C42A7CA31A}"/>
                </a:ext>
              </a:extLst>
            </p:cNvPr>
            <p:cNvGrpSpPr/>
            <p:nvPr/>
          </p:nvGrpSpPr>
          <p:grpSpPr>
            <a:xfrm>
              <a:off x="7306340" y="2723080"/>
              <a:ext cx="1249326" cy="1206795"/>
              <a:chOff x="6879266" y="2716619"/>
              <a:chExt cx="1249326" cy="1206795"/>
            </a:xfrm>
          </p:grpSpPr>
          <p:sp>
            <p:nvSpPr>
              <p:cNvPr id="22" name="직사각형 21">
                <a:extLst>
                  <a:ext uri="{FF2B5EF4-FFF2-40B4-BE49-F238E27FC236}">
                    <a16:creationId xmlns:a16="http://schemas.microsoft.com/office/drawing/2014/main" id="{26A33275-80B3-D2AB-DC11-5AFE1A85184F}"/>
                  </a:ext>
                </a:extLst>
              </p:cNvPr>
              <p:cNvSpPr/>
              <p:nvPr/>
            </p:nvSpPr>
            <p:spPr>
              <a:xfrm>
                <a:off x="6879266" y="2716619"/>
                <a:ext cx="792126" cy="749595"/>
              </a:xfrm>
              <a:prstGeom prst="rect">
                <a:avLst/>
              </a:prstGeom>
              <a:solidFill>
                <a:srgbClr val="FFC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F4BBAE2-F9B7-7AC0-4EB3-7A4461D59E28}"/>
                  </a:ext>
                </a:extLst>
              </p:cNvPr>
              <p:cNvSpPr/>
              <p:nvPr/>
            </p:nvSpPr>
            <p:spPr>
              <a:xfrm>
                <a:off x="7031666" y="2869019"/>
                <a:ext cx="792126" cy="749595"/>
              </a:xfrm>
              <a:prstGeom prst="rect">
                <a:avLst/>
              </a:prstGeom>
              <a:solidFill>
                <a:srgbClr val="FFC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4DEAE34-BD1A-DC48-9813-86FDB4DB89BF}"/>
                  </a:ext>
                </a:extLst>
              </p:cNvPr>
              <p:cNvSpPr/>
              <p:nvPr/>
            </p:nvSpPr>
            <p:spPr>
              <a:xfrm>
                <a:off x="7184066" y="3021419"/>
                <a:ext cx="792126" cy="749595"/>
              </a:xfrm>
              <a:prstGeom prst="rect">
                <a:avLst/>
              </a:prstGeom>
              <a:solidFill>
                <a:srgbClr val="FFC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C1328340-BD2F-1902-AB8D-03B3A2ABBD39}"/>
                  </a:ext>
                </a:extLst>
              </p:cNvPr>
              <p:cNvSpPr/>
              <p:nvPr/>
            </p:nvSpPr>
            <p:spPr>
              <a:xfrm>
                <a:off x="7336466" y="3173819"/>
                <a:ext cx="792126" cy="749595"/>
              </a:xfrm>
              <a:prstGeom prst="rect">
                <a:avLst/>
              </a:prstGeom>
              <a:solidFill>
                <a:srgbClr val="FFC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TextBox 49">
              <a:extLst>
                <a:ext uri="{FF2B5EF4-FFF2-40B4-BE49-F238E27FC236}">
                  <a16:creationId xmlns:a16="http://schemas.microsoft.com/office/drawing/2014/main" id="{AF734C87-5CDD-1BA0-E1B2-A35D7387DBC6}"/>
                </a:ext>
              </a:extLst>
            </p:cNvPr>
            <p:cNvSpPr txBox="1"/>
            <p:nvPr/>
          </p:nvSpPr>
          <p:spPr>
            <a:xfrm>
              <a:off x="7199356" y="3936228"/>
              <a:ext cx="1625680" cy="307777"/>
            </a:xfrm>
            <a:prstGeom prst="rect">
              <a:avLst/>
            </a:prstGeom>
            <a:noFill/>
          </p:spPr>
          <p:txBody>
            <a:bodyPr wrap="square">
              <a:spAutoFit/>
            </a:bodyPr>
            <a:lstStyle/>
            <a:p>
              <a:r>
                <a:rPr lang="en-US" altLang="ko-KR" sz="1400">
                  <a:solidFill>
                    <a:schemeClr val="tx1"/>
                  </a:solidFill>
                </a:rPr>
                <a:t>Region proposals</a:t>
              </a:r>
              <a:endParaRPr lang="ko-KR" altLang="en-US" sz="1400"/>
            </a:p>
          </p:txBody>
        </p:sp>
      </p:grpSp>
      <p:grpSp>
        <p:nvGrpSpPr>
          <p:cNvPr id="52" name="그룹 51">
            <a:extLst>
              <a:ext uri="{FF2B5EF4-FFF2-40B4-BE49-F238E27FC236}">
                <a16:creationId xmlns:a16="http://schemas.microsoft.com/office/drawing/2014/main" id="{E2945BD1-7377-543D-A357-9399E4FA90CC}"/>
              </a:ext>
            </a:extLst>
          </p:cNvPr>
          <p:cNvGrpSpPr/>
          <p:nvPr/>
        </p:nvGrpSpPr>
        <p:grpSpPr>
          <a:xfrm>
            <a:off x="596656" y="3570662"/>
            <a:ext cx="1336323" cy="1052236"/>
            <a:chOff x="1061509" y="3060588"/>
            <a:chExt cx="1336323" cy="1052236"/>
          </a:xfrm>
        </p:grpSpPr>
        <p:sp>
          <p:nvSpPr>
            <p:cNvPr id="18" name="직사각형 17">
              <a:extLst>
                <a:ext uri="{FF2B5EF4-FFF2-40B4-BE49-F238E27FC236}">
                  <a16:creationId xmlns:a16="http://schemas.microsoft.com/office/drawing/2014/main" id="{C811F0B9-C0F3-B9DE-C417-2213D2387C16}"/>
                </a:ext>
              </a:extLst>
            </p:cNvPr>
            <p:cNvSpPr/>
            <p:nvPr/>
          </p:nvSpPr>
          <p:spPr>
            <a:xfrm>
              <a:off x="1076779" y="3060588"/>
              <a:ext cx="510363" cy="540718"/>
            </a:xfrm>
            <a:prstGeom prst="rect">
              <a:avLst/>
            </a:prstGeom>
            <a:solidFill>
              <a:schemeClr val="tx2">
                <a:lumMod val="25000"/>
                <a:lumOff val="75000"/>
              </a:schemeClr>
            </a:solidFill>
            <a:ln>
              <a:noFill/>
            </a:ln>
            <a:scene3d>
              <a:camera prst="perspectiveLeft">
                <a:rot lat="298857" lon="1501142" rev="26212"/>
              </a:camera>
              <a:lightRig rig="soft" dir="t"/>
            </a:scene3d>
            <a:sp3d extrusionH="2286000">
              <a:extrusionClr>
                <a:schemeClr val="tx2">
                  <a:lumMod val="50000"/>
                  <a:lumOff val="5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TextBox 50">
              <a:extLst>
                <a:ext uri="{FF2B5EF4-FFF2-40B4-BE49-F238E27FC236}">
                  <a16:creationId xmlns:a16="http://schemas.microsoft.com/office/drawing/2014/main" id="{9F3C3CC3-5059-96CD-7774-94F6ECB4B080}"/>
                </a:ext>
              </a:extLst>
            </p:cNvPr>
            <p:cNvSpPr txBox="1"/>
            <p:nvPr/>
          </p:nvSpPr>
          <p:spPr>
            <a:xfrm>
              <a:off x="1061509" y="3589604"/>
              <a:ext cx="1336323" cy="523220"/>
            </a:xfrm>
            <a:prstGeom prst="rect">
              <a:avLst/>
            </a:prstGeom>
            <a:noFill/>
            <a:ln>
              <a:noFill/>
            </a:ln>
          </p:spPr>
          <p:txBody>
            <a:bodyPr wrap="square">
              <a:spAutoFit/>
            </a:bodyPr>
            <a:lstStyle/>
            <a:p>
              <a:pPr algn="ctr"/>
              <a:r>
                <a:rPr lang="en-US" altLang="ko-KR" sz="1400">
                  <a:solidFill>
                    <a:schemeClr val="tx1"/>
                  </a:solidFill>
                </a:rPr>
                <a:t>Feature map</a:t>
              </a:r>
            </a:p>
            <a:p>
              <a:pPr algn="ctr"/>
              <a:r>
                <a:rPr lang="en-US" altLang="ko-KR" sz="1400"/>
                <a:t>(h x w x 512)</a:t>
              </a:r>
              <a:endParaRPr lang="ko-KR" altLang="en-US" sz="1400">
                <a:solidFill>
                  <a:schemeClr val="tx1"/>
                </a:solidFill>
              </a:endParaRPr>
            </a:p>
          </p:txBody>
        </p:sp>
      </p:grpSp>
      <p:cxnSp>
        <p:nvCxnSpPr>
          <p:cNvPr id="63" name="직선 화살표 연결선 62">
            <a:extLst>
              <a:ext uri="{FF2B5EF4-FFF2-40B4-BE49-F238E27FC236}">
                <a16:creationId xmlns:a16="http://schemas.microsoft.com/office/drawing/2014/main" id="{714C3164-6F5A-A4CC-B853-9AA310915C7A}"/>
              </a:ext>
            </a:extLst>
          </p:cNvPr>
          <p:cNvCxnSpPr>
            <a:cxnSpLocks/>
            <a:stCxn id="28" idx="3"/>
          </p:cNvCxnSpPr>
          <p:nvPr/>
        </p:nvCxnSpPr>
        <p:spPr>
          <a:xfrm flipV="1">
            <a:off x="8399576" y="3957062"/>
            <a:ext cx="916442" cy="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직선 화살표 연결선 65">
            <a:extLst>
              <a:ext uri="{FF2B5EF4-FFF2-40B4-BE49-F238E27FC236}">
                <a16:creationId xmlns:a16="http://schemas.microsoft.com/office/drawing/2014/main" id="{4CB67E9F-B60D-5F44-47F0-C258D28139F4}"/>
              </a:ext>
            </a:extLst>
          </p:cNvPr>
          <p:cNvCxnSpPr>
            <a:cxnSpLocks/>
          </p:cNvCxnSpPr>
          <p:nvPr/>
        </p:nvCxnSpPr>
        <p:spPr>
          <a:xfrm>
            <a:off x="10764079" y="3957061"/>
            <a:ext cx="1097738"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직선 화살표 연결선 73">
            <a:extLst>
              <a:ext uri="{FF2B5EF4-FFF2-40B4-BE49-F238E27FC236}">
                <a16:creationId xmlns:a16="http://schemas.microsoft.com/office/drawing/2014/main" id="{08F28C31-FE3B-69E2-54D3-E7ED612C1599}"/>
              </a:ext>
            </a:extLst>
          </p:cNvPr>
          <p:cNvCxnSpPr>
            <a:cxnSpLocks/>
          </p:cNvCxnSpPr>
          <p:nvPr/>
        </p:nvCxnSpPr>
        <p:spPr>
          <a:xfrm flipV="1">
            <a:off x="4283989" y="3058067"/>
            <a:ext cx="452356" cy="476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직선 화살표 연결선 75">
            <a:extLst>
              <a:ext uri="{FF2B5EF4-FFF2-40B4-BE49-F238E27FC236}">
                <a16:creationId xmlns:a16="http://schemas.microsoft.com/office/drawing/2014/main" id="{93E38B2E-6050-861E-3BA3-3C75BFF0AC8D}"/>
              </a:ext>
            </a:extLst>
          </p:cNvPr>
          <p:cNvCxnSpPr>
            <a:cxnSpLocks/>
          </p:cNvCxnSpPr>
          <p:nvPr/>
        </p:nvCxnSpPr>
        <p:spPr>
          <a:xfrm>
            <a:off x="1974325" y="3782853"/>
            <a:ext cx="393547" cy="1629"/>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8" name="그룹 87">
            <a:extLst>
              <a:ext uri="{FF2B5EF4-FFF2-40B4-BE49-F238E27FC236}">
                <a16:creationId xmlns:a16="http://schemas.microsoft.com/office/drawing/2014/main" id="{149DD973-92D5-4DC7-D94D-987787DCA52C}"/>
              </a:ext>
            </a:extLst>
          </p:cNvPr>
          <p:cNvGrpSpPr/>
          <p:nvPr/>
        </p:nvGrpSpPr>
        <p:grpSpPr>
          <a:xfrm>
            <a:off x="6171022" y="2939868"/>
            <a:ext cx="955049" cy="1452062"/>
            <a:chOff x="6212541" y="3198167"/>
            <a:chExt cx="955049" cy="1452062"/>
          </a:xfrm>
        </p:grpSpPr>
        <p:cxnSp>
          <p:nvCxnSpPr>
            <p:cNvPr id="67" name="직선 화살표 연결선 66">
              <a:extLst>
                <a:ext uri="{FF2B5EF4-FFF2-40B4-BE49-F238E27FC236}">
                  <a16:creationId xmlns:a16="http://schemas.microsoft.com/office/drawing/2014/main" id="{43074B6B-864F-1EAA-697C-5E466E704F5F}"/>
                </a:ext>
              </a:extLst>
            </p:cNvPr>
            <p:cNvCxnSpPr>
              <a:cxnSpLocks/>
            </p:cNvCxnSpPr>
            <p:nvPr/>
          </p:nvCxnSpPr>
          <p:spPr>
            <a:xfrm>
              <a:off x="6533811" y="4221141"/>
              <a:ext cx="633779" cy="52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7" name="그룹 86">
              <a:extLst>
                <a:ext uri="{FF2B5EF4-FFF2-40B4-BE49-F238E27FC236}">
                  <a16:creationId xmlns:a16="http://schemas.microsoft.com/office/drawing/2014/main" id="{37E9D734-692D-EB02-0EE8-046D7CF43DB8}"/>
                </a:ext>
              </a:extLst>
            </p:cNvPr>
            <p:cNvGrpSpPr/>
            <p:nvPr/>
          </p:nvGrpSpPr>
          <p:grpSpPr>
            <a:xfrm>
              <a:off x="6212541" y="3198167"/>
              <a:ext cx="321270" cy="1452062"/>
              <a:chOff x="6212541" y="3198167"/>
              <a:chExt cx="321270" cy="1452062"/>
            </a:xfrm>
          </p:grpSpPr>
          <p:cxnSp>
            <p:nvCxnSpPr>
              <p:cNvPr id="82" name="직선 연결선 81">
                <a:extLst>
                  <a:ext uri="{FF2B5EF4-FFF2-40B4-BE49-F238E27FC236}">
                    <a16:creationId xmlns:a16="http://schemas.microsoft.com/office/drawing/2014/main" id="{6364DC05-3662-456C-515A-77B35C6C7FF9}"/>
                  </a:ext>
                </a:extLst>
              </p:cNvPr>
              <p:cNvCxnSpPr/>
              <p:nvPr/>
            </p:nvCxnSpPr>
            <p:spPr>
              <a:xfrm>
                <a:off x="6212541" y="3198167"/>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직선 연결선 82">
                <a:extLst>
                  <a:ext uri="{FF2B5EF4-FFF2-40B4-BE49-F238E27FC236}">
                    <a16:creationId xmlns:a16="http://schemas.microsoft.com/office/drawing/2014/main" id="{BA3D7BCB-3042-B147-14D1-7C99A81C24C9}"/>
                  </a:ext>
                </a:extLst>
              </p:cNvPr>
              <p:cNvCxnSpPr>
                <a:cxnSpLocks/>
              </p:cNvCxnSpPr>
              <p:nvPr/>
            </p:nvCxnSpPr>
            <p:spPr>
              <a:xfrm>
                <a:off x="6533811" y="3198167"/>
                <a:ext cx="0" cy="145206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직선 연결선 85">
                <a:extLst>
                  <a:ext uri="{FF2B5EF4-FFF2-40B4-BE49-F238E27FC236}">
                    <a16:creationId xmlns:a16="http://schemas.microsoft.com/office/drawing/2014/main" id="{C3BC2D6B-97AD-3748-B8A3-C32D388713FA}"/>
                  </a:ext>
                </a:extLst>
              </p:cNvPr>
              <p:cNvCxnSpPr/>
              <p:nvPr/>
            </p:nvCxnSpPr>
            <p:spPr>
              <a:xfrm>
                <a:off x="6212541" y="4650229"/>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92" name="그룹 91">
            <a:extLst>
              <a:ext uri="{FF2B5EF4-FFF2-40B4-BE49-F238E27FC236}">
                <a16:creationId xmlns:a16="http://schemas.microsoft.com/office/drawing/2014/main" id="{C7F25E77-306D-0CC0-6E5A-208E61ED9575}"/>
              </a:ext>
            </a:extLst>
          </p:cNvPr>
          <p:cNvGrpSpPr/>
          <p:nvPr/>
        </p:nvGrpSpPr>
        <p:grpSpPr>
          <a:xfrm>
            <a:off x="3306601" y="4331860"/>
            <a:ext cx="1336323" cy="595777"/>
            <a:chOff x="3337805" y="2523453"/>
            <a:chExt cx="1336323" cy="595777"/>
          </a:xfrm>
        </p:grpSpPr>
        <p:sp>
          <p:nvSpPr>
            <p:cNvPr id="93" name="직사각형 92">
              <a:extLst>
                <a:ext uri="{FF2B5EF4-FFF2-40B4-BE49-F238E27FC236}">
                  <a16:creationId xmlns:a16="http://schemas.microsoft.com/office/drawing/2014/main" id="{FA11A74E-A2E7-43D2-339D-445F90F184DA}"/>
                </a:ext>
              </a:extLst>
            </p:cNvPr>
            <p:cNvSpPr/>
            <p:nvPr/>
          </p:nvSpPr>
          <p:spPr>
            <a:xfrm>
              <a:off x="3803433" y="2523453"/>
              <a:ext cx="288000" cy="28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TextBox 93">
              <a:extLst>
                <a:ext uri="{FF2B5EF4-FFF2-40B4-BE49-F238E27FC236}">
                  <a16:creationId xmlns:a16="http://schemas.microsoft.com/office/drawing/2014/main" id="{3393804C-B135-8BAC-FAE7-7442C4624B8E}"/>
                </a:ext>
              </a:extLst>
            </p:cNvPr>
            <p:cNvSpPr txBox="1"/>
            <p:nvPr/>
          </p:nvSpPr>
          <p:spPr>
            <a:xfrm>
              <a:off x="3337805" y="2811453"/>
              <a:ext cx="1336323" cy="307777"/>
            </a:xfrm>
            <a:prstGeom prst="rect">
              <a:avLst/>
            </a:prstGeom>
            <a:noFill/>
            <a:ln>
              <a:noFill/>
            </a:ln>
          </p:spPr>
          <p:txBody>
            <a:bodyPr wrap="square">
              <a:spAutoFit/>
            </a:bodyPr>
            <a:lstStyle/>
            <a:p>
              <a:pPr algn="ctr"/>
              <a:r>
                <a:rPr lang="en-US" altLang="ko-KR" sz="1400">
                  <a:solidFill>
                    <a:schemeClr val="tx1"/>
                  </a:solidFill>
                </a:rPr>
                <a:t>1 x 1 conv</a:t>
              </a:r>
              <a:endParaRPr lang="ko-KR" altLang="en-US" sz="1400">
                <a:solidFill>
                  <a:schemeClr val="tx1"/>
                </a:solidFill>
              </a:endParaRPr>
            </a:p>
          </p:txBody>
        </p:sp>
      </p:grpSp>
      <p:cxnSp>
        <p:nvCxnSpPr>
          <p:cNvPr id="95" name="직선 화살표 연결선 94">
            <a:extLst>
              <a:ext uri="{FF2B5EF4-FFF2-40B4-BE49-F238E27FC236}">
                <a16:creationId xmlns:a16="http://schemas.microsoft.com/office/drawing/2014/main" id="{917F563B-8E7E-CA1D-A1B6-70B9C7180233}"/>
              </a:ext>
            </a:extLst>
          </p:cNvPr>
          <p:cNvCxnSpPr>
            <a:cxnSpLocks/>
          </p:cNvCxnSpPr>
          <p:nvPr/>
        </p:nvCxnSpPr>
        <p:spPr>
          <a:xfrm flipV="1">
            <a:off x="4283624" y="4474129"/>
            <a:ext cx="452356" cy="476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2" name="그룹 111">
            <a:extLst>
              <a:ext uri="{FF2B5EF4-FFF2-40B4-BE49-F238E27FC236}">
                <a16:creationId xmlns:a16="http://schemas.microsoft.com/office/drawing/2014/main" id="{B4280204-F909-4AD1-D3FA-610FAF449145}"/>
              </a:ext>
            </a:extLst>
          </p:cNvPr>
          <p:cNvGrpSpPr/>
          <p:nvPr/>
        </p:nvGrpSpPr>
        <p:grpSpPr>
          <a:xfrm>
            <a:off x="3062062" y="3101183"/>
            <a:ext cx="652832" cy="1372946"/>
            <a:chOff x="3103581" y="3359482"/>
            <a:chExt cx="652832" cy="1372946"/>
          </a:xfrm>
        </p:grpSpPr>
        <p:grpSp>
          <p:nvGrpSpPr>
            <p:cNvPr id="107" name="그룹 106">
              <a:extLst>
                <a:ext uri="{FF2B5EF4-FFF2-40B4-BE49-F238E27FC236}">
                  <a16:creationId xmlns:a16="http://schemas.microsoft.com/office/drawing/2014/main" id="{287851E9-E255-D519-C39A-0B6DA75049E9}"/>
                </a:ext>
              </a:extLst>
            </p:cNvPr>
            <p:cNvGrpSpPr/>
            <p:nvPr/>
          </p:nvGrpSpPr>
          <p:grpSpPr>
            <a:xfrm>
              <a:off x="3369390" y="3359482"/>
              <a:ext cx="387023" cy="1372946"/>
              <a:chOff x="3369390" y="3359482"/>
              <a:chExt cx="387023" cy="1372946"/>
            </a:xfrm>
          </p:grpSpPr>
          <p:grpSp>
            <p:nvGrpSpPr>
              <p:cNvPr id="98" name="그룹 97">
                <a:extLst>
                  <a:ext uri="{FF2B5EF4-FFF2-40B4-BE49-F238E27FC236}">
                    <a16:creationId xmlns:a16="http://schemas.microsoft.com/office/drawing/2014/main" id="{A9C953A6-962D-6C81-3289-C59BF1380C98}"/>
                  </a:ext>
                </a:extLst>
              </p:cNvPr>
              <p:cNvGrpSpPr/>
              <p:nvPr/>
            </p:nvGrpSpPr>
            <p:grpSpPr>
              <a:xfrm flipH="1">
                <a:off x="3369390" y="3359482"/>
                <a:ext cx="266836" cy="1371894"/>
                <a:chOff x="6212541" y="3198167"/>
                <a:chExt cx="321270" cy="1452062"/>
              </a:xfrm>
            </p:grpSpPr>
            <p:cxnSp>
              <p:nvCxnSpPr>
                <p:cNvPr id="99" name="직선 연결선 98">
                  <a:extLst>
                    <a:ext uri="{FF2B5EF4-FFF2-40B4-BE49-F238E27FC236}">
                      <a16:creationId xmlns:a16="http://schemas.microsoft.com/office/drawing/2014/main" id="{28216759-A910-DEC4-DC5E-B39B47B01E56}"/>
                    </a:ext>
                  </a:extLst>
                </p:cNvPr>
                <p:cNvCxnSpPr/>
                <p:nvPr/>
              </p:nvCxnSpPr>
              <p:spPr>
                <a:xfrm>
                  <a:off x="6212541" y="3198167"/>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직선 연결선 99">
                  <a:extLst>
                    <a:ext uri="{FF2B5EF4-FFF2-40B4-BE49-F238E27FC236}">
                      <a16:creationId xmlns:a16="http://schemas.microsoft.com/office/drawing/2014/main" id="{078F9569-8456-01C8-19B7-118F0E962A5D}"/>
                    </a:ext>
                  </a:extLst>
                </p:cNvPr>
                <p:cNvCxnSpPr>
                  <a:cxnSpLocks/>
                </p:cNvCxnSpPr>
                <p:nvPr/>
              </p:nvCxnSpPr>
              <p:spPr>
                <a:xfrm>
                  <a:off x="6533811" y="3198167"/>
                  <a:ext cx="0" cy="145206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직선 연결선 100">
                  <a:extLst>
                    <a:ext uri="{FF2B5EF4-FFF2-40B4-BE49-F238E27FC236}">
                      <a16:creationId xmlns:a16="http://schemas.microsoft.com/office/drawing/2014/main" id="{61363FA6-BBEA-7342-A2A1-FEBDC389EBB9}"/>
                    </a:ext>
                  </a:extLst>
                </p:cNvPr>
                <p:cNvCxnSpPr/>
                <p:nvPr/>
              </p:nvCxnSpPr>
              <p:spPr>
                <a:xfrm>
                  <a:off x="6212541" y="4650229"/>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02" name="직선 화살표 연결선 101">
                <a:extLst>
                  <a:ext uri="{FF2B5EF4-FFF2-40B4-BE49-F238E27FC236}">
                    <a16:creationId xmlns:a16="http://schemas.microsoft.com/office/drawing/2014/main" id="{555C81BF-5555-4D39-4566-A39B68A9D242}"/>
                  </a:ext>
                </a:extLst>
              </p:cNvPr>
              <p:cNvCxnSpPr>
                <a:cxnSpLocks/>
              </p:cNvCxnSpPr>
              <p:nvPr/>
            </p:nvCxnSpPr>
            <p:spPr>
              <a:xfrm>
                <a:off x="3536266" y="3359482"/>
                <a:ext cx="220147"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직선 화살표 연결선 103">
                <a:extLst>
                  <a:ext uri="{FF2B5EF4-FFF2-40B4-BE49-F238E27FC236}">
                    <a16:creationId xmlns:a16="http://schemas.microsoft.com/office/drawing/2014/main" id="{726AA507-5FE3-C3F2-C3E7-AD717FCB3CB3}"/>
                  </a:ext>
                </a:extLst>
              </p:cNvPr>
              <p:cNvCxnSpPr>
                <a:cxnSpLocks/>
              </p:cNvCxnSpPr>
              <p:nvPr/>
            </p:nvCxnSpPr>
            <p:spPr>
              <a:xfrm>
                <a:off x="3536266" y="4732428"/>
                <a:ext cx="220147"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8" name="직선 연결선 107">
              <a:extLst>
                <a:ext uri="{FF2B5EF4-FFF2-40B4-BE49-F238E27FC236}">
                  <a16:creationId xmlns:a16="http://schemas.microsoft.com/office/drawing/2014/main" id="{D29C484B-F0FF-4F78-76BF-5148D0C60B10}"/>
                </a:ext>
              </a:extLst>
            </p:cNvPr>
            <p:cNvCxnSpPr>
              <a:cxnSpLocks/>
            </p:cNvCxnSpPr>
            <p:nvPr/>
          </p:nvCxnSpPr>
          <p:spPr>
            <a:xfrm>
              <a:off x="3103581" y="4042781"/>
              <a:ext cx="25387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14" name="직선 연결선 113">
            <a:extLst>
              <a:ext uri="{FF2B5EF4-FFF2-40B4-BE49-F238E27FC236}">
                <a16:creationId xmlns:a16="http://schemas.microsoft.com/office/drawing/2014/main" id="{3F36206D-A956-D8CB-C43B-07F91CE91E91}"/>
              </a:ext>
            </a:extLst>
          </p:cNvPr>
          <p:cNvCxnSpPr>
            <a:cxnSpLocks/>
            <a:stCxn id="34" idx="0"/>
          </p:cNvCxnSpPr>
          <p:nvPr/>
        </p:nvCxnSpPr>
        <p:spPr>
          <a:xfrm flipV="1">
            <a:off x="8909923" y="3957061"/>
            <a:ext cx="0" cy="85311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5" name="직선 연결선 114">
            <a:extLst>
              <a:ext uri="{FF2B5EF4-FFF2-40B4-BE49-F238E27FC236}">
                <a16:creationId xmlns:a16="http://schemas.microsoft.com/office/drawing/2014/main" id="{AC50E056-E597-6E1A-147A-E9E981E64875}"/>
              </a:ext>
            </a:extLst>
          </p:cNvPr>
          <p:cNvCxnSpPr>
            <a:cxnSpLocks/>
            <a:stCxn id="37" idx="0"/>
          </p:cNvCxnSpPr>
          <p:nvPr/>
        </p:nvCxnSpPr>
        <p:spPr>
          <a:xfrm flipV="1">
            <a:off x="11327554" y="3957061"/>
            <a:ext cx="0" cy="853118"/>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9" name="연결선: 꺾임 118">
            <a:extLst>
              <a:ext uri="{FF2B5EF4-FFF2-40B4-BE49-F238E27FC236}">
                <a16:creationId xmlns:a16="http://schemas.microsoft.com/office/drawing/2014/main" id="{BD14C964-083E-A14F-C72F-063158C36FCD}"/>
              </a:ext>
            </a:extLst>
          </p:cNvPr>
          <p:cNvCxnSpPr>
            <a:stCxn id="51" idx="2"/>
            <a:endCxn id="37" idx="2"/>
          </p:cNvCxnSpPr>
          <p:nvPr/>
        </p:nvCxnSpPr>
        <p:spPr>
          <a:xfrm rot="16200000" flipH="1">
            <a:off x="6048657" y="-160941"/>
            <a:ext cx="495058" cy="10062736"/>
          </a:xfrm>
          <a:prstGeom prst="bentConnector3">
            <a:avLst>
              <a:gd name="adj1" fmla="val 342694"/>
            </a:avLst>
          </a:prstGeom>
          <a:ln w="12700">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135" name="그룹 134">
            <a:extLst>
              <a:ext uri="{FF2B5EF4-FFF2-40B4-BE49-F238E27FC236}">
                <a16:creationId xmlns:a16="http://schemas.microsoft.com/office/drawing/2014/main" id="{70B27A27-7BBB-CEF6-8D62-AB74EACF9082}"/>
              </a:ext>
            </a:extLst>
          </p:cNvPr>
          <p:cNvGrpSpPr/>
          <p:nvPr/>
        </p:nvGrpSpPr>
        <p:grpSpPr>
          <a:xfrm>
            <a:off x="3230520" y="1625806"/>
            <a:ext cx="6669739" cy="958855"/>
            <a:chOff x="3458583" y="1984786"/>
            <a:chExt cx="6669739" cy="821956"/>
          </a:xfrm>
        </p:grpSpPr>
        <p:sp>
          <p:nvSpPr>
            <p:cNvPr id="121" name="직사각형 120">
              <a:extLst>
                <a:ext uri="{FF2B5EF4-FFF2-40B4-BE49-F238E27FC236}">
                  <a16:creationId xmlns:a16="http://schemas.microsoft.com/office/drawing/2014/main" id="{ABE9ABB3-6B0E-DFE9-3A27-F3FDA024803B}"/>
                </a:ext>
              </a:extLst>
            </p:cNvPr>
            <p:cNvSpPr/>
            <p:nvPr/>
          </p:nvSpPr>
          <p:spPr>
            <a:xfrm>
              <a:off x="3458583" y="1984786"/>
              <a:ext cx="6669739" cy="8219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rPr>
                <a:t>- Convolution for </a:t>
              </a:r>
              <a:r>
                <a:rPr lang="en-US" altLang="ko-KR">
                  <a:solidFill>
                    <a:srgbClr val="C00000"/>
                  </a:solidFill>
                </a:rPr>
                <a:t>class score</a:t>
              </a:r>
            </a:p>
            <a:p>
              <a:r>
                <a:rPr lang="en-US" altLang="ko-KR">
                  <a:solidFill>
                    <a:schemeClr val="tx1"/>
                  </a:solidFill>
                </a:rPr>
                <a:t>- Checks whether an object is included </a:t>
              </a:r>
            </a:p>
            <a:p>
              <a:r>
                <a:rPr lang="en-US" altLang="ko-KR">
                  <a:solidFill>
                    <a:schemeClr val="tx1"/>
                  </a:solidFill>
                </a:rPr>
                <a:t>- Set anchor box to 9 for every grid cell</a:t>
              </a:r>
              <a:endParaRPr lang="ko-KR" altLang="en-US"/>
            </a:p>
          </p:txBody>
        </p:sp>
        <p:grpSp>
          <p:nvGrpSpPr>
            <p:cNvPr id="133" name="그룹 132">
              <a:extLst>
                <a:ext uri="{FF2B5EF4-FFF2-40B4-BE49-F238E27FC236}">
                  <a16:creationId xmlns:a16="http://schemas.microsoft.com/office/drawing/2014/main" id="{39D618EC-2936-5FB8-3F82-9DA2E2B4FC03}"/>
                </a:ext>
              </a:extLst>
            </p:cNvPr>
            <p:cNvGrpSpPr/>
            <p:nvPr/>
          </p:nvGrpSpPr>
          <p:grpSpPr>
            <a:xfrm>
              <a:off x="7887591" y="2384836"/>
              <a:ext cx="339888" cy="324522"/>
              <a:chOff x="7887591" y="2384836"/>
              <a:chExt cx="339888" cy="324522"/>
            </a:xfrm>
          </p:grpSpPr>
          <p:cxnSp>
            <p:nvCxnSpPr>
              <p:cNvPr id="125" name="직선 연결선 124">
                <a:extLst>
                  <a:ext uri="{FF2B5EF4-FFF2-40B4-BE49-F238E27FC236}">
                    <a16:creationId xmlns:a16="http://schemas.microsoft.com/office/drawing/2014/main" id="{95B62AD3-860A-9B9E-302F-585ACD912F05}"/>
                  </a:ext>
                </a:extLst>
              </p:cNvPr>
              <p:cNvCxnSpPr>
                <a:cxnSpLocks/>
              </p:cNvCxnSpPr>
              <p:nvPr/>
            </p:nvCxnSpPr>
            <p:spPr>
              <a:xfrm>
                <a:off x="7887591" y="2384836"/>
                <a:ext cx="20253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직선 연결선 125">
                <a:extLst>
                  <a:ext uri="{FF2B5EF4-FFF2-40B4-BE49-F238E27FC236}">
                    <a16:creationId xmlns:a16="http://schemas.microsoft.com/office/drawing/2014/main" id="{C0970DD1-799F-9D53-6280-D3019B7EA62D}"/>
                  </a:ext>
                </a:extLst>
              </p:cNvPr>
              <p:cNvCxnSpPr>
                <a:cxnSpLocks/>
              </p:cNvCxnSpPr>
              <p:nvPr/>
            </p:nvCxnSpPr>
            <p:spPr>
              <a:xfrm>
                <a:off x="7887591" y="2709358"/>
                <a:ext cx="20253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직선 연결선 126">
                <a:extLst>
                  <a:ext uri="{FF2B5EF4-FFF2-40B4-BE49-F238E27FC236}">
                    <a16:creationId xmlns:a16="http://schemas.microsoft.com/office/drawing/2014/main" id="{EA274D4B-D791-D2E8-3561-DC6554AB5B27}"/>
                  </a:ext>
                </a:extLst>
              </p:cNvPr>
              <p:cNvCxnSpPr>
                <a:cxnSpLocks/>
              </p:cNvCxnSpPr>
              <p:nvPr/>
            </p:nvCxnSpPr>
            <p:spPr>
              <a:xfrm>
                <a:off x="8084169" y="2384836"/>
                <a:ext cx="0" cy="32452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직선 화살표 연결선 131">
                <a:extLst>
                  <a:ext uri="{FF2B5EF4-FFF2-40B4-BE49-F238E27FC236}">
                    <a16:creationId xmlns:a16="http://schemas.microsoft.com/office/drawing/2014/main" id="{DA1C4CBD-D12B-0CE7-51AA-11F649AD4A8F}"/>
                  </a:ext>
                </a:extLst>
              </p:cNvPr>
              <p:cNvCxnSpPr/>
              <p:nvPr/>
            </p:nvCxnSpPr>
            <p:spPr>
              <a:xfrm>
                <a:off x="8084169" y="2538174"/>
                <a:ext cx="1433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34" name="TextBox 133">
              <a:extLst>
                <a:ext uri="{FF2B5EF4-FFF2-40B4-BE49-F238E27FC236}">
                  <a16:creationId xmlns:a16="http://schemas.microsoft.com/office/drawing/2014/main" id="{59B2FA0E-D33E-566E-D7E9-910B55632771}"/>
                </a:ext>
              </a:extLst>
            </p:cNvPr>
            <p:cNvSpPr txBox="1"/>
            <p:nvPr/>
          </p:nvSpPr>
          <p:spPr>
            <a:xfrm>
              <a:off x="8227479" y="2360979"/>
              <a:ext cx="1773098" cy="369332"/>
            </a:xfrm>
            <a:prstGeom prst="rect">
              <a:avLst/>
            </a:prstGeom>
            <a:noFill/>
          </p:spPr>
          <p:txBody>
            <a:bodyPr wrap="square" rtlCol="0">
              <a:spAutoFit/>
            </a:bodyPr>
            <a:lstStyle/>
            <a:p>
              <a:r>
                <a:rPr lang="en-US" altLang="ko-KR"/>
                <a:t>2 x 9 channel</a:t>
              </a:r>
              <a:endParaRPr lang="ko-KR" altLang="en-US"/>
            </a:p>
          </p:txBody>
        </p:sp>
      </p:grpSp>
      <p:grpSp>
        <p:nvGrpSpPr>
          <p:cNvPr id="145" name="그룹 144">
            <a:extLst>
              <a:ext uri="{FF2B5EF4-FFF2-40B4-BE49-F238E27FC236}">
                <a16:creationId xmlns:a16="http://schemas.microsoft.com/office/drawing/2014/main" id="{28FBC7F6-7D4C-00A5-C13A-2D035441C0DA}"/>
              </a:ext>
            </a:extLst>
          </p:cNvPr>
          <p:cNvGrpSpPr/>
          <p:nvPr/>
        </p:nvGrpSpPr>
        <p:grpSpPr>
          <a:xfrm>
            <a:off x="3230520" y="5376979"/>
            <a:ext cx="6755172" cy="677067"/>
            <a:chOff x="3230520" y="5579467"/>
            <a:chExt cx="6755172" cy="677067"/>
          </a:xfrm>
        </p:grpSpPr>
        <p:sp>
          <p:nvSpPr>
            <p:cNvPr id="138" name="직사각형 137">
              <a:extLst>
                <a:ext uri="{FF2B5EF4-FFF2-40B4-BE49-F238E27FC236}">
                  <a16:creationId xmlns:a16="http://schemas.microsoft.com/office/drawing/2014/main" id="{F4E73F63-BCB2-D013-42C7-E59C87DCD731}"/>
                </a:ext>
              </a:extLst>
            </p:cNvPr>
            <p:cNvSpPr/>
            <p:nvPr/>
          </p:nvSpPr>
          <p:spPr>
            <a:xfrm>
              <a:off x="3230520" y="5579467"/>
              <a:ext cx="6669739" cy="6770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rPr>
                <a:t>- Convolution for </a:t>
              </a:r>
              <a:r>
                <a:rPr lang="en-US" altLang="ko-KR">
                  <a:solidFill>
                    <a:srgbClr val="C00000"/>
                  </a:solidFill>
                </a:rPr>
                <a:t>bounding box regression</a:t>
              </a:r>
            </a:p>
            <a:p>
              <a:r>
                <a:rPr lang="en-US" altLang="ko-KR">
                  <a:solidFill>
                    <a:schemeClr val="tx1"/>
                  </a:solidFill>
                </a:rPr>
                <a:t>- Set anchor box to 9 for every grid cell</a:t>
              </a:r>
              <a:endParaRPr lang="ko-KR" altLang="en-US"/>
            </a:p>
          </p:txBody>
        </p:sp>
        <p:grpSp>
          <p:nvGrpSpPr>
            <p:cNvPr id="139" name="그룹 138">
              <a:extLst>
                <a:ext uri="{FF2B5EF4-FFF2-40B4-BE49-F238E27FC236}">
                  <a16:creationId xmlns:a16="http://schemas.microsoft.com/office/drawing/2014/main" id="{3F799730-9BA0-1D0C-AF3F-901A638F3D55}"/>
                </a:ext>
              </a:extLst>
            </p:cNvPr>
            <p:cNvGrpSpPr/>
            <p:nvPr/>
          </p:nvGrpSpPr>
          <p:grpSpPr>
            <a:xfrm>
              <a:off x="7872706" y="5808316"/>
              <a:ext cx="339888" cy="324522"/>
              <a:chOff x="7887591" y="2384836"/>
              <a:chExt cx="339888" cy="324522"/>
            </a:xfrm>
          </p:grpSpPr>
          <p:cxnSp>
            <p:nvCxnSpPr>
              <p:cNvPr id="141" name="직선 연결선 140">
                <a:extLst>
                  <a:ext uri="{FF2B5EF4-FFF2-40B4-BE49-F238E27FC236}">
                    <a16:creationId xmlns:a16="http://schemas.microsoft.com/office/drawing/2014/main" id="{59BB7309-5C17-140A-25B1-2B914159E1E2}"/>
                  </a:ext>
                </a:extLst>
              </p:cNvPr>
              <p:cNvCxnSpPr>
                <a:cxnSpLocks/>
              </p:cNvCxnSpPr>
              <p:nvPr/>
            </p:nvCxnSpPr>
            <p:spPr>
              <a:xfrm>
                <a:off x="7887591" y="2384836"/>
                <a:ext cx="20253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직선 연결선 141">
                <a:extLst>
                  <a:ext uri="{FF2B5EF4-FFF2-40B4-BE49-F238E27FC236}">
                    <a16:creationId xmlns:a16="http://schemas.microsoft.com/office/drawing/2014/main" id="{24BDD9A7-239E-A7DB-46F8-87895EFFED44}"/>
                  </a:ext>
                </a:extLst>
              </p:cNvPr>
              <p:cNvCxnSpPr>
                <a:cxnSpLocks/>
              </p:cNvCxnSpPr>
              <p:nvPr/>
            </p:nvCxnSpPr>
            <p:spPr>
              <a:xfrm>
                <a:off x="7887591" y="2709358"/>
                <a:ext cx="20253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직선 연결선 142">
                <a:extLst>
                  <a:ext uri="{FF2B5EF4-FFF2-40B4-BE49-F238E27FC236}">
                    <a16:creationId xmlns:a16="http://schemas.microsoft.com/office/drawing/2014/main" id="{4362C840-3194-5B39-D716-BE3405519C78}"/>
                  </a:ext>
                </a:extLst>
              </p:cNvPr>
              <p:cNvCxnSpPr>
                <a:cxnSpLocks/>
              </p:cNvCxnSpPr>
              <p:nvPr/>
            </p:nvCxnSpPr>
            <p:spPr>
              <a:xfrm>
                <a:off x="8084169" y="2384836"/>
                <a:ext cx="0" cy="32452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직선 화살표 연결선 143">
                <a:extLst>
                  <a:ext uri="{FF2B5EF4-FFF2-40B4-BE49-F238E27FC236}">
                    <a16:creationId xmlns:a16="http://schemas.microsoft.com/office/drawing/2014/main" id="{BF311365-E42B-1557-AF18-1FD4EA2FEFE0}"/>
                  </a:ext>
                </a:extLst>
              </p:cNvPr>
              <p:cNvCxnSpPr/>
              <p:nvPr/>
            </p:nvCxnSpPr>
            <p:spPr>
              <a:xfrm>
                <a:off x="8084169" y="2538174"/>
                <a:ext cx="14331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40" name="TextBox 139">
              <a:extLst>
                <a:ext uri="{FF2B5EF4-FFF2-40B4-BE49-F238E27FC236}">
                  <a16:creationId xmlns:a16="http://schemas.microsoft.com/office/drawing/2014/main" id="{0295202C-9210-0870-1FF7-2265F9E846C5}"/>
                </a:ext>
              </a:extLst>
            </p:cNvPr>
            <p:cNvSpPr txBox="1"/>
            <p:nvPr/>
          </p:nvSpPr>
          <p:spPr>
            <a:xfrm>
              <a:off x="8212594" y="5763506"/>
              <a:ext cx="1773098" cy="369332"/>
            </a:xfrm>
            <a:prstGeom prst="rect">
              <a:avLst/>
            </a:prstGeom>
            <a:noFill/>
          </p:spPr>
          <p:txBody>
            <a:bodyPr wrap="square" rtlCol="0">
              <a:spAutoFit/>
            </a:bodyPr>
            <a:lstStyle/>
            <a:p>
              <a:r>
                <a:rPr lang="en-US" altLang="ko-KR"/>
                <a:t>4 x 9 channel</a:t>
              </a:r>
              <a:endParaRPr lang="ko-KR" altLang="en-US"/>
            </a:p>
          </p:txBody>
        </p:sp>
      </p:grpSp>
    </p:spTree>
    <p:extLst>
      <p:ext uri="{BB962C8B-B14F-4D97-AF65-F5344CB8AC3E}">
        <p14:creationId xmlns:p14="http://schemas.microsoft.com/office/powerpoint/2010/main" val="106393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12</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Faster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2.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741C3355-FFC7-CFA6-90A7-CC4C68249FA2}"/>
              </a:ext>
            </a:extLst>
          </p:cNvPr>
          <p:cNvSpPr txBox="1"/>
          <p:nvPr/>
        </p:nvSpPr>
        <p:spPr>
          <a:xfrm>
            <a:off x="842282" y="1238693"/>
            <a:ext cx="10507436" cy="923330"/>
          </a:xfrm>
          <a:prstGeom prst="rect">
            <a:avLst/>
          </a:prstGeom>
          <a:noFill/>
        </p:spPr>
        <p:txBody>
          <a:bodyPr wrap="square" rtlCol="0">
            <a:spAutoFit/>
          </a:bodyPr>
          <a:lstStyle/>
          <a:p>
            <a:r>
              <a:rPr lang="en-US" altLang="ko-KR" b="1" i="0">
                <a:effectLst/>
              </a:rPr>
              <a:t>Non-Maximum Suppression</a:t>
            </a:r>
          </a:p>
          <a:p>
            <a:endParaRPr lang="en-US" altLang="ko-KR" b="1"/>
          </a:p>
          <a:p>
            <a:r>
              <a:rPr lang="en-US" altLang="ko-KR"/>
              <a:t>Among the many proposals generated, only those that passed the NMS algorithm are left.</a:t>
            </a:r>
            <a:endParaRPr lang="ko-KR" altLang="en-US"/>
          </a:p>
        </p:txBody>
      </p:sp>
      <p:sp>
        <p:nvSpPr>
          <p:cNvPr id="12" name="TextBox 11">
            <a:extLst>
              <a:ext uri="{FF2B5EF4-FFF2-40B4-BE49-F238E27FC236}">
                <a16:creationId xmlns:a16="http://schemas.microsoft.com/office/drawing/2014/main" id="{7E1F12B1-2587-0A25-3A41-6EE8918F499F}"/>
              </a:ext>
            </a:extLst>
          </p:cNvPr>
          <p:cNvSpPr txBox="1"/>
          <p:nvPr/>
        </p:nvSpPr>
        <p:spPr>
          <a:xfrm>
            <a:off x="890034" y="3311227"/>
            <a:ext cx="6095114" cy="1477328"/>
          </a:xfrm>
          <a:prstGeom prst="rect">
            <a:avLst/>
          </a:prstGeom>
          <a:noFill/>
        </p:spPr>
        <p:txBody>
          <a:bodyPr wrap="square">
            <a:spAutoFit/>
          </a:bodyPr>
          <a:lstStyle/>
          <a:p>
            <a:pPr marL="342900" indent="-342900">
              <a:buFont typeface="+mj-lt"/>
              <a:buAutoNum type="arabicPeriod"/>
            </a:pPr>
            <a:r>
              <a:rPr lang="en-US" altLang="ko-KR">
                <a:solidFill>
                  <a:schemeClr val="tx1"/>
                </a:solidFill>
              </a:rPr>
              <a:t>Sort boxes based on their scores.</a:t>
            </a:r>
            <a:endParaRPr lang="ko-KR" altLang="en-US">
              <a:solidFill>
                <a:schemeClr val="tx1"/>
              </a:solidFill>
            </a:endParaRPr>
          </a:p>
          <a:p>
            <a:pPr marL="342900" indent="-342900">
              <a:buFont typeface="+mj-lt"/>
              <a:buAutoNum type="arabicPeriod"/>
            </a:pPr>
            <a:endParaRPr lang="en-US" altLang="ko-KR">
              <a:solidFill>
                <a:schemeClr val="tx1"/>
              </a:solidFill>
            </a:endParaRPr>
          </a:p>
          <a:p>
            <a:pPr marL="342900" indent="-342900">
              <a:buFont typeface="+mj-lt"/>
              <a:buAutoNum type="arabicPeriod"/>
            </a:pPr>
            <a:r>
              <a:rPr lang="en-US" altLang="ko-KR">
                <a:solidFill>
                  <a:schemeClr val="tx1"/>
                </a:solidFill>
              </a:rPr>
              <a:t>Calculate the IoU of all other boxes.</a:t>
            </a:r>
            <a:endParaRPr lang="ko-KR" altLang="en-US">
              <a:solidFill>
                <a:schemeClr val="tx1"/>
              </a:solidFill>
            </a:endParaRPr>
          </a:p>
          <a:p>
            <a:pPr marL="342900" indent="-342900">
              <a:buFont typeface="+mj-lt"/>
              <a:buAutoNum type="arabicPeriod"/>
            </a:pPr>
            <a:endParaRPr lang="en-US" altLang="ko-KR">
              <a:solidFill>
                <a:schemeClr val="tx1"/>
              </a:solidFill>
            </a:endParaRPr>
          </a:p>
          <a:p>
            <a:pPr marL="342900" indent="-342900">
              <a:buFont typeface="+mj-lt"/>
              <a:buAutoNum type="arabicPeriod"/>
            </a:pPr>
            <a:r>
              <a:rPr lang="en-US" altLang="ko-KR"/>
              <a:t>I</a:t>
            </a:r>
            <a:r>
              <a:rPr lang="en-US" altLang="ko-KR">
                <a:solidFill>
                  <a:schemeClr val="tx1"/>
                </a:solidFill>
              </a:rPr>
              <a:t>f it is over 0.7, delete that box.</a:t>
            </a:r>
            <a:endParaRPr lang="ko-KR" altLang="en-US"/>
          </a:p>
        </p:txBody>
      </p:sp>
      <p:pic>
        <p:nvPicPr>
          <p:cNvPr id="19" name="그림 18" descr="개 품종, 개, 잔디, 야외이(가) 표시된 사진&#10;&#10;자동 생성된 설명">
            <a:extLst>
              <a:ext uri="{FF2B5EF4-FFF2-40B4-BE49-F238E27FC236}">
                <a16:creationId xmlns:a16="http://schemas.microsoft.com/office/drawing/2014/main" id="{DA1A0980-FE2B-F6F8-2AAE-5E2CD963D600}"/>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5485695" y="3024219"/>
            <a:ext cx="2796887" cy="2093338"/>
          </a:xfrm>
          <a:prstGeom prst="rect">
            <a:avLst/>
          </a:prstGeom>
        </p:spPr>
      </p:pic>
      <p:pic>
        <p:nvPicPr>
          <p:cNvPr id="20" name="그림 19" descr="개 품종, 개, 잔디, 야외이(가) 표시된 사진&#10;&#10;자동 생성된 설명">
            <a:extLst>
              <a:ext uri="{FF2B5EF4-FFF2-40B4-BE49-F238E27FC236}">
                <a16:creationId xmlns:a16="http://schemas.microsoft.com/office/drawing/2014/main" id="{BD480C3A-94D0-779F-5D21-1A6D4D75A2DB}"/>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8606518" y="3024219"/>
            <a:ext cx="2796887" cy="2093338"/>
          </a:xfrm>
          <a:prstGeom prst="rect">
            <a:avLst/>
          </a:prstGeom>
        </p:spPr>
      </p:pic>
      <p:sp>
        <p:nvSpPr>
          <p:cNvPr id="21" name="화살표: 아래로 구부러짐 20">
            <a:extLst>
              <a:ext uri="{FF2B5EF4-FFF2-40B4-BE49-F238E27FC236}">
                <a16:creationId xmlns:a16="http://schemas.microsoft.com/office/drawing/2014/main" id="{01137592-7DE4-E3DE-5C8E-61278BA9AE12}"/>
              </a:ext>
            </a:extLst>
          </p:cNvPr>
          <p:cNvSpPr/>
          <p:nvPr/>
        </p:nvSpPr>
        <p:spPr>
          <a:xfrm>
            <a:off x="7894675" y="2574478"/>
            <a:ext cx="978195" cy="324293"/>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TextBox 21">
            <a:extLst>
              <a:ext uri="{FF2B5EF4-FFF2-40B4-BE49-F238E27FC236}">
                <a16:creationId xmlns:a16="http://schemas.microsoft.com/office/drawing/2014/main" id="{56BB03D5-AB9C-DB35-FB03-A15A089368D9}"/>
              </a:ext>
            </a:extLst>
          </p:cNvPr>
          <p:cNvSpPr txBox="1"/>
          <p:nvPr/>
        </p:nvSpPr>
        <p:spPr>
          <a:xfrm>
            <a:off x="9553353" y="5167423"/>
            <a:ext cx="1307805" cy="307777"/>
          </a:xfrm>
          <a:prstGeom prst="rect">
            <a:avLst/>
          </a:prstGeom>
          <a:noFill/>
        </p:spPr>
        <p:txBody>
          <a:bodyPr wrap="square" rtlCol="0">
            <a:spAutoFit/>
          </a:bodyPr>
          <a:lstStyle/>
          <a:p>
            <a:r>
              <a:rPr lang="en-US" altLang="ko-KR" sz="1400"/>
              <a:t>After NMS</a:t>
            </a:r>
            <a:endParaRPr lang="ko-KR" altLang="en-US" sz="1400"/>
          </a:p>
        </p:txBody>
      </p:sp>
      <p:sp>
        <p:nvSpPr>
          <p:cNvPr id="23" name="TextBox 22">
            <a:extLst>
              <a:ext uri="{FF2B5EF4-FFF2-40B4-BE49-F238E27FC236}">
                <a16:creationId xmlns:a16="http://schemas.microsoft.com/office/drawing/2014/main" id="{E15F523D-47A3-6CB3-C02B-241447E9F936}"/>
              </a:ext>
            </a:extLst>
          </p:cNvPr>
          <p:cNvSpPr txBox="1"/>
          <p:nvPr/>
        </p:nvSpPr>
        <p:spPr>
          <a:xfrm>
            <a:off x="6331245" y="5167422"/>
            <a:ext cx="1307805" cy="307777"/>
          </a:xfrm>
          <a:prstGeom prst="rect">
            <a:avLst/>
          </a:prstGeom>
          <a:noFill/>
        </p:spPr>
        <p:txBody>
          <a:bodyPr wrap="square" rtlCol="0">
            <a:spAutoFit/>
          </a:bodyPr>
          <a:lstStyle/>
          <a:p>
            <a:r>
              <a:rPr lang="en-US" altLang="ko-KR" sz="1400"/>
              <a:t>Before NMS</a:t>
            </a:r>
            <a:endParaRPr lang="ko-KR" altLang="en-US" sz="1400"/>
          </a:p>
        </p:txBody>
      </p:sp>
      <p:sp>
        <p:nvSpPr>
          <p:cNvPr id="24" name="직사각형 23">
            <a:extLst>
              <a:ext uri="{FF2B5EF4-FFF2-40B4-BE49-F238E27FC236}">
                <a16:creationId xmlns:a16="http://schemas.microsoft.com/office/drawing/2014/main" id="{816825F6-E60E-C8F8-C51A-7E8F954A42C4}"/>
              </a:ext>
            </a:extLst>
          </p:cNvPr>
          <p:cNvSpPr/>
          <p:nvPr/>
        </p:nvSpPr>
        <p:spPr>
          <a:xfrm>
            <a:off x="5630994" y="3729818"/>
            <a:ext cx="700252" cy="8153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4B405763-2BC2-AB82-25D5-421A83D3B3D2}"/>
              </a:ext>
            </a:extLst>
          </p:cNvPr>
          <p:cNvSpPr/>
          <p:nvPr/>
        </p:nvSpPr>
        <p:spPr>
          <a:xfrm>
            <a:off x="5783394" y="3882218"/>
            <a:ext cx="700252" cy="8153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5A06AD6-69AE-C4A9-8846-85D24CF8ADEE}"/>
              </a:ext>
            </a:extLst>
          </p:cNvPr>
          <p:cNvSpPr/>
          <p:nvPr/>
        </p:nvSpPr>
        <p:spPr>
          <a:xfrm>
            <a:off x="5512980" y="3806018"/>
            <a:ext cx="700252" cy="8153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7E771683-49C1-22A6-A329-2D676E807CC0}"/>
              </a:ext>
            </a:extLst>
          </p:cNvPr>
          <p:cNvSpPr/>
          <p:nvPr/>
        </p:nvSpPr>
        <p:spPr>
          <a:xfrm>
            <a:off x="6712552" y="3425188"/>
            <a:ext cx="1134276" cy="86108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5B422361-9E5F-2215-36E3-D20E5E726CEF}"/>
              </a:ext>
            </a:extLst>
          </p:cNvPr>
          <p:cNvSpPr/>
          <p:nvPr/>
        </p:nvSpPr>
        <p:spPr>
          <a:xfrm>
            <a:off x="6807582" y="3625833"/>
            <a:ext cx="1178400" cy="99551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E6089A74-740F-431F-BAF5-3BAEA90C794D}"/>
              </a:ext>
            </a:extLst>
          </p:cNvPr>
          <p:cNvSpPr/>
          <p:nvPr/>
        </p:nvSpPr>
        <p:spPr>
          <a:xfrm>
            <a:off x="6594538" y="3973222"/>
            <a:ext cx="1688044" cy="8153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6AD11625-F5BF-2BC9-04AA-208012767DE6}"/>
              </a:ext>
            </a:extLst>
          </p:cNvPr>
          <p:cNvSpPr/>
          <p:nvPr/>
        </p:nvSpPr>
        <p:spPr>
          <a:xfrm>
            <a:off x="7009162" y="3526479"/>
            <a:ext cx="1066571" cy="885240"/>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8BAF81F2-F1CC-7EFC-CD51-7336C9F36F32}"/>
              </a:ext>
            </a:extLst>
          </p:cNvPr>
          <p:cNvSpPr/>
          <p:nvPr/>
        </p:nvSpPr>
        <p:spPr>
          <a:xfrm>
            <a:off x="8809187" y="3765647"/>
            <a:ext cx="700252" cy="81533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7045B557-D26B-CDFC-3CB0-7A3F566F0366}"/>
              </a:ext>
            </a:extLst>
          </p:cNvPr>
          <p:cNvSpPr/>
          <p:nvPr/>
        </p:nvSpPr>
        <p:spPr>
          <a:xfrm>
            <a:off x="9971696" y="3561432"/>
            <a:ext cx="1086164" cy="101954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72800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13</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Faster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2.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5C291CC8-459C-33E5-1570-92671205F4D6}"/>
              </a:ext>
            </a:extLst>
          </p:cNvPr>
          <p:cNvSpPr txBox="1"/>
          <p:nvPr/>
        </p:nvSpPr>
        <p:spPr>
          <a:xfrm>
            <a:off x="842282" y="1323753"/>
            <a:ext cx="10507436" cy="369332"/>
          </a:xfrm>
          <a:prstGeom prst="rect">
            <a:avLst/>
          </a:prstGeom>
          <a:noFill/>
        </p:spPr>
        <p:txBody>
          <a:bodyPr wrap="square" rtlCol="0">
            <a:spAutoFit/>
          </a:bodyPr>
          <a:lstStyle/>
          <a:p>
            <a:r>
              <a:rPr lang="en-US" altLang="ko-KR" b="1"/>
              <a:t>Loss Function</a:t>
            </a:r>
            <a:endParaRPr lang="ko-KR" altLang="en-US" b="1"/>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6AA203-3E36-372A-144E-1F7E5AB444D2}"/>
                  </a:ext>
                </a:extLst>
              </p:cNvPr>
              <p:cNvSpPr txBox="1"/>
              <p:nvPr/>
            </p:nvSpPr>
            <p:spPr>
              <a:xfrm>
                <a:off x="2848099" y="1895608"/>
                <a:ext cx="6421373" cy="746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𝐿</m:t>
                      </m:r>
                      <m:d>
                        <m:dPr>
                          <m:ctrlPr>
                            <a:rPr lang="en-US" altLang="ko-KR" sz="2000" b="0" i="1" smtClean="0">
                              <a:latin typeface="Cambria Math" panose="02040503050406030204" pitchFamily="18" charset="0"/>
                            </a:rPr>
                          </m:ctrlPr>
                        </m:dPr>
                        <m:e>
                          <m:d>
                            <m:dPr>
                              <m:begChr m:val="{"/>
                              <m:endChr m:val="}"/>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𝑝</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𝑡</m:t>
                              </m:r>
                            </m:e>
                            <m:sub>
                              <m:r>
                                <a:rPr lang="en-US" altLang="ko-KR" sz="2000" b="0" i="1" smtClean="0">
                                  <a:latin typeface="Cambria Math" panose="02040503050406030204" pitchFamily="18" charset="0"/>
                                </a:rPr>
                                <m:t>𝑖</m:t>
                              </m:r>
                            </m:sub>
                          </m:sSub>
                          <m:r>
                            <a:rPr lang="en-US" altLang="ko-KR" sz="2000" b="0" i="1" smtClean="0">
                              <a:latin typeface="Cambria Math" panose="02040503050406030204" pitchFamily="18" charset="0"/>
                            </a:rPr>
                            <m:t>} </m:t>
                          </m:r>
                        </m:e>
                      </m:d>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𝑁</m:t>
                              </m:r>
                            </m:e>
                            <m:sub>
                              <m:r>
                                <a:rPr lang="en-US" altLang="ko-KR" sz="2000" b="0" i="1" smtClean="0">
                                  <a:latin typeface="Cambria Math" panose="02040503050406030204" pitchFamily="18" charset="0"/>
                                </a:rPr>
                                <m:t>𝑐𝑙𝑠</m:t>
                              </m:r>
                            </m:sub>
                          </m:sSub>
                        </m:den>
                      </m:f>
                      <m:nary>
                        <m:naryPr>
                          <m:chr m:val="∑"/>
                          <m:supHide m:val="on"/>
                          <m:ctrlPr>
                            <a:rPr lang="en-US" altLang="ko-KR" sz="2000" i="1">
                              <a:latin typeface="Cambria Math" panose="02040503050406030204" pitchFamily="18" charset="0"/>
                            </a:rPr>
                          </m:ctrlPr>
                        </m:naryPr>
                        <m:sub>
                          <m:r>
                            <m:rPr>
                              <m:brk m:alnAt="7"/>
                            </m:rPr>
                            <a:rPr lang="en-US" altLang="ko-KR" sz="2000" i="1">
                              <a:latin typeface="Cambria Math" panose="02040503050406030204" pitchFamily="18" charset="0"/>
                            </a:rPr>
                            <m:t>𝑖</m:t>
                          </m:r>
                        </m:sub>
                        <m:sup/>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𝐿</m:t>
                              </m:r>
                            </m:e>
                            <m:sub>
                              <m:r>
                                <a:rPr lang="en-US" altLang="ko-KR" sz="2000" i="1">
                                  <a:latin typeface="Cambria Math" panose="02040503050406030204" pitchFamily="18" charset="0"/>
                                </a:rPr>
                                <m:t>𝑐𝑙𝑠</m:t>
                              </m:r>
                            </m:sub>
                          </m:sSub>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𝑝</m:t>
                                  </m:r>
                                </m:e>
                                <m:sub>
                                  <m:r>
                                    <a:rPr lang="en-US" altLang="ko-KR" sz="2000" i="1">
                                      <a:latin typeface="Cambria Math" panose="02040503050406030204" pitchFamily="18" charset="0"/>
                                    </a:rPr>
                                    <m:t>𝑖</m:t>
                                  </m:r>
                                </m:sub>
                              </m:sSub>
                              <m:r>
                                <a:rPr lang="en-US" altLang="ko-KR" sz="2000" i="1">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𝑝</m:t>
                                  </m:r>
                                </m:e>
                                <m:sub>
                                  <m:r>
                                    <a:rPr lang="en-US" altLang="ko-KR" sz="2000" i="1">
                                      <a:latin typeface="Cambria Math" panose="02040503050406030204" pitchFamily="18" charset="0"/>
                                    </a:rPr>
                                    <m:t>𝑖</m:t>
                                  </m:r>
                                </m:sub>
                                <m:sup>
                                  <m:r>
                                    <a:rPr lang="en-US" altLang="ko-KR" sz="2000" i="1">
                                      <a:latin typeface="Cambria Math" panose="02040503050406030204" pitchFamily="18" charset="0"/>
                                    </a:rPr>
                                    <m:t>∗</m:t>
                                  </m:r>
                                </m:sup>
                              </m:sSubSup>
                            </m:e>
                          </m:d>
                        </m:e>
                      </m:nary>
                      <m:r>
                        <a:rPr lang="en-US" altLang="ko-KR" sz="2000" b="0" i="1" smtClean="0">
                          <a:latin typeface="Cambria Math" panose="02040503050406030204" pitchFamily="18" charset="0"/>
                        </a:rPr>
                        <m:t>+</m:t>
                      </m:r>
                      <m:r>
                        <a:rPr lang="ko-KR" altLang="en-US" sz="2000" b="0" i="1" smtClean="0">
                          <a:latin typeface="Cambria Math" panose="02040503050406030204" pitchFamily="18" charset="0"/>
                        </a:rPr>
                        <m:t>𝜆</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𝑁</m:t>
                              </m:r>
                            </m:e>
                            <m:sub>
                              <m:r>
                                <a:rPr lang="en-US" altLang="ko-KR" sz="2000" b="0" i="1" smtClean="0">
                                  <a:latin typeface="Cambria Math" panose="02040503050406030204" pitchFamily="18" charset="0"/>
                                </a:rPr>
                                <m:t>𝑟𝑒𝑔</m:t>
                              </m:r>
                            </m:sub>
                          </m:sSub>
                        </m:den>
                      </m:f>
                      <m:sSub>
                        <m:sSubPr>
                          <m:ctrlPr>
                            <a:rPr lang="en-US" altLang="ko-KR" sz="2000" b="0" i="1" smtClean="0">
                              <a:latin typeface="Cambria Math" panose="02040503050406030204" pitchFamily="18" charset="0"/>
                              <a:ea typeface="Cambria Math" panose="02040503050406030204" pitchFamily="18" charset="0"/>
                            </a:rPr>
                          </m:ctrlPr>
                        </m:sSubPr>
                        <m:e>
                          <m:sSubSup>
                            <m:sSubSupPr>
                              <m:ctrlPr>
                                <a:rPr lang="en-US" altLang="ko-KR" sz="2000" b="0" i="1" smtClean="0">
                                  <a:latin typeface="Cambria Math" panose="02040503050406030204" pitchFamily="18" charset="0"/>
                                  <a:ea typeface="Cambria Math" panose="02040503050406030204" pitchFamily="18" charset="0"/>
                                </a:rPr>
                              </m:ctrlPr>
                            </m:sSubSupPr>
                            <m:e>
                              <m:r>
                                <a:rPr lang="en-US" altLang="ko-KR" sz="2000" b="0" i="1" smtClean="0">
                                  <a:latin typeface="Cambria Math" panose="02040503050406030204" pitchFamily="18" charset="0"/>
                                  <a:ea typeface="Cambria Math" panose="02040503050406030204" pitchFamily="18" charset="0"/>
                                </a:rPr>
                                <m:t>𝑝</m:t>
                              </m:r>
                            </m:e>
                            <m:sub>
                              <m:r>
                                <a:rPr lang="en-US" altLang="ko-KR" sz="2000" b="0" i="1" smtClean="0">
                                  <a:latin typeface="Cambria Math" panose="02040503050406030204" pitchFamily="18" charset="0"/>
                                  <a:ea typeface="Cambria Math" panose="02040503050406030204" pitchFamily="18" charset="0"/>
                                </a:rPr>
                                <m:t>𝑖</m:t>
                              </m:r>
                            </m:sub>
                            <m:sup>
                              <m:r>
                                <a:rPr lang="en-US" altLang="ko-KR" sz="2000" b="0" i="1" smtClean="0">
                                  <a:latin typeface="Cambria Math" panose="02040503050406030204" pitchFamily="18" charset="0"/>
                                  <a:ea typeface="Cambria Math" panose="02040503050406030204" pitchFamily="18" charset="0"/>
                                </a:rPr>
                                <m:t>∗</m:t>
                              </m:r>
                            </m:sup>
                          </m:sSubSup>
                          <m:r>
                            <a:rPr lang="en-US" altLang="ko-KR" sz="2000" b="0" i="1" smtClean="0">
                              <a:latin typeface="Cambria Math" panose="02040503050406030204" pitchFamily="18" charset="0"/>
                              <a:ea typeface="Cambria Math" panose="02040503050406030204" pitchFamily="18" charset="0"/>
                            </a:rPr>
                            <m:t>𝐿</m:t>
                          </m:r>
                        </m:e>
                        <m:sub>
                          <m:r>
                            <a:rPr lang="en-US" altLang="ko-KR" sz="2000" b="0" i="1" smtClean="0">
                              <a:latin typeface="Cambria Math" panose="02040503050406030204" pitchFamily="18" charset="0"/>
                              <a:ea typeface="Cambria Math" panose="02040503050406030204" pitchFamily="18" charset="0"/>
                            </a:rPr>
                            <m:t>𝑟𝑒𝑔</m:t>
                          </m:r>
                        </m:sub>
                      </m:sSub>
                      <m:r>
                        <a:rPr lang="en-US" altLang="ko-KR" sz="2000" b="0" i="1" smtClean="0">
                          <a:latin typeface="Cambria Math" panose="02040503050406030204" pitchFamily="18" charset="0"/>
                          <a:ea typeface="Cambria Math" panose="02040503050406030204" pitchFamily="18" charset="0"/>
                        </a:rPr>
                        <m:t>(</m:t>
                      </m:r>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0" i="1" smtClean="0">
                              <a:latin typeface="Cambria Math" panose="02040503050406030204" pitchFamily="18" charset="0"/>
                              <a:ea typeface="Cambria Math" panose="02040503050406030204" pitchFamily="18" charset="0"/>
                            </a:rPr>
                            <m:t>𝑡</m:t>
                          </m:r>
                        </m:e>
                        <m:sub>
                          <m:r>
                            <a:rPr lang="en-US" altLang="ko-KR" sz="2000" b="0" i="1" smtClean="0">
                              <a:latin typeface="Cambria Math" panose="02040503050406030204" pitchFamily="18" charset="0"/>
                              <a:ea typeface="Cambria Math" panose="02040503050406030204" pitchFamily="18" charset="0"/>
                            </a:rPr>
                            <m:t>𝑖</m:t>
                          </m:r>
                        </m:sub>
                      </m:sSub>
                      <m:r>
                        <a:rPr lang="en-US" altLang="ko-KR" sz="2000" b="0" i="1" smtClean="0">
                          <a:latin typeface="Cambria Math" panose="02040503050406030204" pitchFamily="18" charset="0"/>
                          <a:ea typeface="Cambria Math" panose="02040503050406030204" pitchFamily="18" charset="0"/>
                        </a:rPr>
                        <m:t>,</m:t>
                      </m:r>
                      <m:sSubSup>
                        <m:sSubSupPr>
                          <m:ctrlPr>
                            <a:rPr lang="en-US" altLang="ko-KR" sz="2000" b="0" i="1" smtClean="0">
                              <a:latin typeface="Cambria Math" panose="02040503050406030204" pitchFamily="18" charset="0"/>
                              <a:ea typeface="Cambria Math" panose="02040503050406030204" pitchFamily="18" charset="0"/>
                            </a:rPr>
                          </m:ctrlPr>
                        </m:sSubSupPr>
                        <m:e>
                          <m:r>
                            <a:rPr lang="en-US" altLang="ko-KR" sz="2000" b="0" i="1" smtClean="0">
                              <a:latin typeface="Cambria Math" panose="02040503050406030204" pitchFamily="18" charset="0"/>
                              <a:ea typeface="Cambria Math" panose="02040503050406030204" pitchFamily="18" charset="0"/>
                            </a:rPr>
                            <m:t>𝑡</m:t>
                          </m:r>
                        </m:e>
                        <m:sub>
                          <m:r>
                            <a:rPr lang="en-US" altLang="ko-KR" sz="2000" b="0" i="1" smtClean="0">
                              <a:latin typeface="Cambria Math" panose="02040503050406030204" pitchFamily="18" charset="0"/>
                              <a:ea typeface="Cambria Math" panose="02040503050406030204" pitchFamily="18" charset="0"/>
                            </a:rPr>
                            <m:t>𝑖</m:t>
                          </m:r>
                        </m:sub>
                        <m:sup>
                          <m:r>
                            <a:rPr lang="en-US" altLang="ko-KR" sz="2000" b="0" i="1" smtClean="0">
                              <a:latin typeface="Cambria Math" panose="02040503050406030204" pitchFamily="18" charset="0"/>
                              <a:ea typeface="Cambria Math" panose="02040503050406030204" pitchFamily="18" charset="0"/>
                            </a:rPr>
                            <m:t>∗</m:t>
                          </m:r>
                        </m:sup>
                      </m:sSubSup>
                      <m:r>
                        <a:rPr lang="en-US" altLang="ko-KR" sz="2000" b="0" i="1" smtClean="0">
                          <a:latin typeface="Cambria Math" panose="02040503050406030204" pitchFamily="18" charset="0"/>
                          <a:ea typeface="Cambria Math" panose="02040503050406030204" pitchFamily="18" charset="0"/>
                        </a:rPr>
                        <m:t>)</m:t>
                      </m:r>
                    </m:oMath>
                  </m:oMathPara>
                </a14:m>
                <a:endParaRPr lang="ko-KR" altLang="en-US" sz="2000"/>
              </a:p>
            </p:txBody>
          </p:sp>
        </mc:Choice>
        <mc:Fallback xmlns="">
          <p:sp>
            <p:nvSpPr>
              <p:cNvPr id="5" name="TextBox 4">
                <a:extLst>
                  <a:ext uri="{FF2B5EF4-FFF2-40B4-BE49-F238E27FC236}">
                    <a16:creationId xmlns:a16="http://schemas.microsoft.com/office/drawing/2014/main" id="{596AA203-3E36-372A-144E-1F7E5AB444D2}"/>
                  </a:ext>
                </a:extLst>
              </p:cNvPr>
              <p:cNvSpPr txBox="1">
                <a:spLocks noRot="1" noChangeAspect="1" noMove="1" noResize="1" noEditPoints="1" noAdjustHandles="1" noChangeArrowheads="1" noChangeShapeType="1" noTextEdit="1"/>
              </p:cNvSpPr>
              <p:nvPr/>
            </p:nvSpPr>
            <p:spPr>
              <a:xfrm>
                <a:off x="2848099" y="1895608"/>
                <a:ext cx="6421373" cy="746936"/>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11" name="표 10">
                <a:extLst>
                  <a:ext uri="{FF2B5EF4-FFF2-40B4-BE49-F238E27FC236}">
                    <a16:creationId xmlns:a16="http://schemas.microsoft.com/office/drawing/2014/main" id="{39998A0C-4626-270E-0F79-594DD284E9BC}"/>
                  </a:ext>
                </a:extLst>
              </p:cNvPr>
              <p:cNvGraphicFramePr>
                <a:graphicFrameLocks noGrp="1"/>
              </p:cNvGraphicFramePr>
              <p:nvPr>
                <p:extLst>
                  <p:ext uri="{D42A27DB-BD31-4B8C-83A1-F6EECF244321}">
                    <p14:modId xmlns:p14="http://schemas.microsoft.com/office/powerpoint/2010/main" val="1446000301"/>
                  </p:ext>
                </p:extLst>
              </p:nvPr>
            </p:nvGraphicFramePr>
            <p:xfrm>
              <a:off x="2324369" y="2845067"/>
              <a:ext cx="7675525" cy="3601214"/>
            </p:xfrm>
            <a:graphic>
              <a:graphicData uri="http://schemas.openxmlformats.org/drawingml/2006/table">
                <a:tbl>
                  <a:tblPr firstRow="1" bandRow="1">
                    <a:tableStyleId>{5940675A-B579-460E-94D1-54222C63F5DA}</a:tableStyleId>
                  </a:tblPr>
                  <a:tblGrid>
                    <a:gridCol w="1230669">
                      <a:extLst>
                        <a:ext uri="{9D8B030D-6E8A-4147-A177-3AD203B41FA5}">
                          <a16:colId xmlns:a16="http://schemas.microsoft.com/office/drawing/2014/main" val="1734181601"/>
                        </a:ext>
                      </a:extLst>
                    </a:gridCol>
                    <a:gridCol w="6444856">
                      <a:extLst>
                        <a:ext uri="{9D8B030D-6E8A-4147-A177-3AD203B41FA5}">
                          <a16:colId xmlns:a16="http://schemas.microsoft.com/office/drawing/2014/main" val="15155421"/>
                        </a:ext>
                      </a:extLst>
                    </a:gridCol>
                  </a:tblGrid>
                  <a:tr h="300759">
                    <a:tc>
                      <a:txBody>
                        <a:bodyPr/>
                        <a:lstStyle/>
                        <a:p>
                          <a:pPr algn="ctr" latinLnBrk="1"/>
                          <a:r>
                            <a:rPr lang="en-US" altLang="ko-KR" sz="1400" b="1"/>
                            <a:t>Sign</a:t>
                          </a:r>
                          <a:endParaRPr lang="ko-KR" altLang="en-US" sz="1400" b="1"/>
                        </a:p>
                      </a:txBody>
                      <a:tcPr anchor="ctr"/>
                    </a:tc>
                    <a:tc>
                      <a:txBody>
                        <a:bodyPr/>
                        <a:lstStyle/>
                        <a:p>
                          <a:pPr algn="ctr" latinLnBrk="1"/>
                          <a:r>
                            <a:rPr lang="en-US" altLang="ko-KR" sz="1400" b="1"/>
                            <a:t>Mean</a:t>
                          </a:r>
                          <a:endParaRPr lang="ko-KR" altLang="en-US" sz="1400" b="1"/>
                        </a:p>
                      </a:txBody>
                      <a:tcPr anchor="ctr"/>
                    </a:tc>
                    <a:extLst>
                      <a:ext uri="{0D108BD9-81ED-4DB2-BD59-A6C34878D82A}">
                        <a16:rowId xmlns:a16="http://schemas.microsoft.com/office/drawing/2014/main" val="1651669404"/>
                      </a:ext>
                    </a:extLst>
                  </a:tr>
                  <a:tr h="300759">
                    <a:tc>
                      <a:txBody>
                        <a:bodyPr/>
                        <a:lstStyle/>
                        <a:p>
                          <a:pPr algn="ctr" latinLnBrk="1"/>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𝑖</m:t>
                                </m:r>
                              </m:oMath>
                            </m:oMathPara>
                          </a14:m>
                          <a:endParaRPr lang="ko-KR" altLang="en-US" sz="1400"/>
                        </a:p>
                      </a:txBody>
                      <a:tcPr anchor="ctr"/>
                    </a:tc>
                    <a:tc>
                      <a:txBody>
                        <a:bodyPr/>
                        <a:lstStyle/>
                        <a:p>
                          <a:pPr algn="ctr" latinLnBrk="1"/>
                          <a:r>
                            <a:rPr lang="en-US" altLang="ko-KR" sz="1400"/>
                            <a:t>Index of an anchor in a mini batch</a:t>
                          </a:r>
                          <a:endParaRPr lang="ko-KR" altLang="en-US" sz="1400"/>
                        </a:p>
                      </a:txBody>
                      <a:tcPr anchor="ctr"/>
                    </a:tc>
                    <a:extLst>
                      <a:ext uri="{0D108BD9-81ED-4DB2-BD59-A6C34878D82A}">
                        <a16:rowId xmlns:a16="http://schemas.microsoft.com/office/drawing/2014/main" val="1992102233"/>
                      </a:ext>
                    </a:extLst>
                  </a:tr>
                  <a:tr h="300759">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𝑝</m:t>
                                    </m:r>
                                  </m:e>
                                  <m:sub>
                                    <m:r>
                                      <a:rPr lang="en-US" altLang="ko-KR" sz="1400" b="0" i="1" smtClean="0">
                                        <a:latin typeface="Cambria Math" panose="02040503050406030204" pitchFamily="18" charset="0"/>
                                      </a:rPr>
                                      <m:t>𝑖</m:t>
                                    </m:r>
                                  </m:sub>
                                </m:sSub>
                              </m:oMath>
                            </m:oMathPara>
                          </a14:m>
                          <a:endParaRPr lang="ko-KR" altLang="en-US" sz="1400"/>
                        </a:p>
                      </a:txBody>
                      <a:tcPr anchor="ctr"/>
                    </a:tc>
                    <a:tc>
                      <a:txBody>
                        <a:bodyPr/>
                        <a:lstStyle/>
                        <a:p>
                          <a:pPr algn="ctr" latinLnBrk="1"/>
                          <a:r>
                            <a:rPr lang="en-US" altLang="ko-KR" sz="1400"/>
                            <a:t>Predicted probability of anchor </a:t>
                          </a:r>
                          <a14:m>
                            <m:oMath xmlns:m="http://schemas.openxmlformats.org/officeDocument/2006/math">
                              <m:r>
                                <a:rPr lang="en-US" altLang="ko-KR" sz="1400" b="0" i="1" smtClean="0">
                                  <a:latin typeface="Cambria Math" panose="02040503050406030204" pitchFamily="18" charset="0"/>
                                </a:rPr>
                                <m:t>𝑖</m:t>
                              </m:r>
                            </m:oMath>
                          </a14:m>
                          <a:r>
                            <a:rPr lang="en-US" altLang="ko-KR" sz="1400"/>
                            <a:t> being an object</a:t>
                          </a:r>
                          <a:endParaRPr lang="ko-KR" altLang="en-US" sz="1400"/>
                        </a:p>
                      </a:txBody>
                      <a:tcPr anchor="ctr"/>
                    </a:tc>
                    <a:extLst>
                      <a:ext uri="{0D108BD9-81ED-4DB2-BD59-A6C34878D82A}">
                        <a16:rowId xmlns:a16="http://schemas.microsoft.com/office/drawing/2014/main" val="3536989209"/>
                      </a:ext>
                    </a:extLst>
                  </a:tr>
                  <a:tr h="300759">
                    <a:tc>
                      <a:txBody>
                        <a:bodyPr/>
                        <a:lstStyle/>
                        <a:p>
                          <a:pPr algn="ctr" latinLnBrk="1"/>
                          <a14:m>
                            <m:oMathPara xmlns:m="http://schemas.openxmlformats.org/officeDocument/2006/math">
                              <m:oMathParaPr>
                                <m:jc m:val="centerGroup"/>
                              </m:oMathParaPr>
                              <m:oMath xmlns:m="http://schemas.openxmlformats.org/officeDocument/2006/math">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𝑝</m:t>
                                    </m:r>
                                  </m:e>
                                  <m:sub>
                                    <m:r>
                                      <a:rPr lang="en-US" altLang="ko-KR" sz="1400" b="0" i="1" smtClean="0">
                                        <a:latin typeface="Cambria Math" panose="02040503050406030204" pitchFamily="18" charset="0"/>
                                        <a:ea typeface="Cambria Math" panose="02040503050406030204" pitchFamily="18" charset="0"/>
                                      </a:rPr>
                                      <m:t>𝑖</m:t>
                                    </m:r>
                                  </m:sub>
                                  <m:sup>
                                    <m:r>
                                      <a:rPr lang="en-US" altLang="ko-KR" sz="1400" b="0" i="1" smtClean="0">
                                        <a:latin typeface="Cambria Math" panose="02040503050406030204" pitchFamily="18" charset="0"/>
                                        <a:ea typeface="Cambria Math" panose="02040503050406030204" pitchFamily="18" charset="0"/>
                                      </a:rPr>
                                      <m:t>∗</m:t>
                                    </m:r>
                                  </m:sup>
                                </m:sSubSup>
                              </m:oMath>
                            </m:oMathPara>
                          </a14:m>
                          <a:endParaRPr lang="ko-KR" altLang="en-US" sz="1400"/>
                        </a:p>
                      </a:txBody>
                      <a:tcPr anchor="ctr"/>
                    </a:tc>
                    <a:tc>
                      <a:txBody>
                        <a:bodyPr/>
                        <a:lstStyle/>
                        <a:p>
                          <a:pPr algn="ctr" latinLnBrk="1"/>
                          <a:r>
                            <a:rPr lang="en-US" altLang="ko-KR" sz="1400"/>
                            <a:t>Index parameter indicating 1 if the anchor is positive and 0 if it is negative</a:t>
                          </a:r>
                          <a:endParaRPr lang="ko-KR" altLang="en-US" sz="1400"/>
                        </a:p>
                      </a:txBody>
                      <a:tcPr anchor="ctr"/>
                    </a:tc>
                    <a:extLst>
                      <a:ext uri="{0D108BD9-81ED-4DB2-BD59-A6C34878D82A}">
                        <a16:rowId xmlns:a16="http://schemas.microsoft.com/office/drawing/2014/main" val="3317084447"/>
                      </a:ext>
                    </a:extLst>
                  </a:tr>
                  <a:tr h="300759">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ea typeface="Cambria Math" panose="02040503050406030204" pitchFamily="18" charset="0"/>
                                      </a:rPr>
                                    </m:ctrlPr>
                                  </m:sSubPr>
                                  <m:e>
                                    <m:r>
                                      <a:rPr lang="en-US" altLang="ko-KR" sz="1400" b="0" i="1" smtClean="0">
                                        <a:latin typeface="Cambria Math" panose="02040503050406030204" pitchFamily="18" charset="0"/>
                                        <a:ea typeface="Cambria Math" panose="02040503050406030204" pitchFamily="18" charset="0"/>
                                      </a:rPr>
                                      <m:t>𝑡</m:t>
                                    </m:r>
                                  </m:e>
                                  <m:sub>
                                    <m:r>
                                      <a:rPr lang="en-US" altLang="ko-KR" sz="1400" b="0" i="1" smtClean="0">
                                        <a:latin typeface="Cambria Math" panose="02040503050406030204" pitchFamily="18" charset="0"/>
                                        <a:ea typeface="Cambria Math" panose="02040503050406030204" pitchFamily="18" charset="0"/>
                                      </a:rPr>
                                      <m:t>𝑖</m:t>
                                    </m:r>
                                  </m:sub>
                                </m:sSub>
                              </m:oMath>
                            </m:oMathPara>
                          </a14:m>
                          <a:endParaRPr lang="ko-KR" altLang="en-US" sz="1400"/>
                        </a:p>
                      </a:txBody>
                      <a:tcPr anchor="ctr"/>
                    </a:tc>
                    <a:tc>
                      <a:txBody>
                        <a:bodyPr/>
                        <a:lstStyle/>
                        <a:p>
                          <a:pPr algn="ctr" latinLnBrk="1"/>
                          <a:r>
                            <a:rPr lang="en-US" altLang="ko-KR" sz="1400"/>
                            <a:t>A vector representing 4 Parameterized coordinates of the predicted bounding box</a:t>
                          </a:r>
                          <a:endParaRPr lang="ko-KR" altLang="en-US" sz="1400"/>
                        </a:p>
                      </a:txBody>
                      <a:tcPr anchor="ctr"/>
                    </a:tc>
                    <a:extLst>
                      <a:ext uri="{0D108BD9-81ED-4DB2-BD59-A6C34878D82A}">
                        <a16:rowId xmlns:a16="http://schemas.microsoft.com/office/drawing/2014/main" val="4171321872"/>
                      </a:ext>
                    </a:extLst>
                  </a:tr>
                  <a:tr h="300759">
                    <a:tc>
                      <a:txBody>
                        <a:bodyPr/>
                        <a:lstStyle/>
                        <a:p>
                          <a:pPr algn="ctr" latinLnBrk="1"/>
                          <a14:m>
                            <m:oMathPara xmlns:m="http://schemas.openxmlformats.org/officeDocument/2006/math">
                              <m:oMathParaPr>
                                <m:jc m:val="centerGroup"/>
                              </m:oMathParaPr>
                              <m:oMath xmlns:m="http://schemas.openxmlformats.org/officeDocument/2006/math">
                                <m:sSubSup>
                                  <m:sSubSupPr>
                                    <m:ctrlPr>
                                      <a:rPr lang="en-US" altLang="ko-KR" sz="1400" b="0" i="1" smtClean="0">
                                        <a:latin typeface="Cambria Math" panose="02040503050406030204" pitchFamily="18" charset="0"/>
                                        <a:ea typeface="Cambria Math" panose="02040503050406030204" pitchFamily="18" charset="0"/>
                                      </a:rPr>
                                    </m:ctrlPr>
                                  </m:sSubSupPr>
                                  <m:e>
                                    <m:r>
                                      <a:rPr lang="en-US" altLang="ko-KR" sz="1400" b="0" i="1" smtClean="0">
                                        <a:latin typeface="Cambria Math" panose="02040503050406030204" pitchFamily="18" charset="0"/>
                                        <a:ea typeface="Cambria Math" panose="02040503050406030204" pitchFamily="18" charset="0"/>
                                      </a:rPr>
                                      <m:t>𝑡</m:t>
                                    </m:r>
                                  </m:e>
                                  <m:sub>
                                    <m:r>
                                      <a:rPr lang="en-US" altLang="ko-KR" sz="1400" b="0" i="1" smtClean="0">
                                        <a:latin typeface="Cambria Math" panose="02040503050406030204" pitchFamily="18" charset="0"/>
                                        <a:ea typeface="Cambria Math" panose="02040503050406030204" pitchFamily="18" charset="0"/>
                                      </a:rPr>
                                      <m:t>𝑖</m:t>
                                    </m:r>
                                  </m:sub>
                                  <m:sup>
                                    <m:r>
                                      <a:rPr lang="en-US" altLang="ko-KR" sz="1400" b="0" i="1" smtClean="0">
                                        <a:latin typeface="Cambria Math" panose="02040503050406030204" pitchFamily="18" charset="0"/>
                                        <a:ea typeface="Cambria Math" panose="02040503050406030204" pitchFamily="18" charset="0"/>
                                      </a:rPr>
                                      <m:t>∗</m:t>
                                    </m:r>
                                  </m:sup>
                                </m:sSubSup>
                              </m:oMath>
                            </m:oMathPara>
                          </a14:m>
                          <a:endParaRPr lang="ko-KR" altLang="en-US" sz="1400"/>
                        </a:p>
                      </a:txBody>
                      <a:tcPr anchor="ctr"/>
                    </a:tc>
                    <a:tc>
                      <a:txBody>
                        <a:bodyPr/>
                        <a:lstStyle/>
                        <a:p>
                          <a:pPr algn="ctr" latinLnBrk="1"/>
                          <a:r>
                            <a:rPr lang="en-US" altLang="ko-KR" sz="1400"/>
                            <a:t>Coordinates of the ground truth box associated with a positive anchor</a:t>
                          </a:r>
                          <a:endParaRPr lang="ko-KR" altLang="en-US" sz="1400"/>
                        </a:p>
                      </a:txBody>
                      <a:tcPr anchor="ctr"/>
                    </a:tc>
                    <a:extLst>
                      <a:ext uri="{0D108BD9-81ED-4DB2-BD59-A6C34878D82A}">
                        <a16:rowId xmlns:a16="http://schemas.microsoft.com/office/drawing/2014/main" val="222792094"/>
                      </a:ext>
                    </a:extLst>
                  </a:tr>
                  <a:tr h="300759">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𝐿</m:t>
                                    </m:r>
                                  </m:e>
                                  <m:sub>
                                    <m:r>
                                      <a:rPr lang="en-US" altLang="ko-KR" sz="1400" b="0" i="1" smtClean="0">
                                        <a:latin typeface="Cambria Math" panose="02040503050406030204" pitchFamily="18" charset="0"/>
                                      </a:rPr>
                                      <m:t>𝑐𝑙𝑠</m:t>
                                    </m:r>
                                  </m:sub>
                                </m:sSub>
                              </m:oMath>
                            </m:oMathPara>
                          </a14:m>
                          <a:endParaRPr lang="ko-KR" altLang="en-US" sz="1400"/>
                        </a:p>
                      </a:txBody>
                      <a:tcPr anchor="ctr"/>
                    </a:tc>
                    <a:tc>
                      <a:txBody>
                        <a:bodyPr/>
                        <a:lstStyle/>
                        <a:p>
                          <a:pPr algn="ctr" latinLnBrk="1"/>
                          <a:r>
                            <a:rPr lang="en-US" altLang="ko-KR" sz="1400"/>
                            <a:t>Classification loss</a:t>
                          </a:r>
                          <a:endParaRPr lang="ko-KR" altLang="en-US" sz="1400"/>
                        </a:p>
                      </a:txBody>
                      <a:tcPr anchor="ctr"/>
                    </a:tc>
                    <a:extLst>
                      <a:ext uri="{0D108BD9-81ED-4DB2-BD59-A6C34878D82A}">
                        <a16:rowId xmlns:a16="http://schemas.microsoft.com/office/drawing/2014/main" val="3477269952"/>
                      </a:ext>
                    </a:extLst>
                  </a:tr>
                  <a:tr h="30075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𝐿</m:t>
                                    </m:r>
                                  </m:e>
                                  <m:sub>
                                    <m:r>
                                      <a:rPr lang="en-US" altLang="ko-KR" sz="1400" b="0" i="1" smtClean="0">
                                        <a:latin typeface="Cambria Math" panose="02040503050406030204" pitchFamily="18" charset="0"/>
                                      </a:rPr>
                                      <m:t>𝑟𝑒𝑔</m:t>
                                    </m:r>
                                  </m:sub>
                                </m:sSub>
                              </m:oMath>
                            </m:oMathPara>
                          </a14:m>
                          <a:endParaRPr lang="ko-KR" altLang="en-US" sz="1400"/>
                        </a:p>
                      </a:txBody>
                      <a:tcPr anchor="ctr"/>
                    </a:tc>
                    <a:tc>
                      <a:txBody>
                        <a:bodyPr/>
                        <a:lstStyle/>
                        <a:p>
                          <a:pPr algn="ctr" latinLnBrk="1"/>
                          <a:r>
                            <a:rPr lang="en-US" altLang="ko-KR" sz="1400"/>
                            <a:t>Smooth L1 loss</a:t>
                          </a:r>
                          <a:endParaRPr lang="ko-KR" altLang="en-US" sz="1400"/>
                        </a:p>
                      </a:txBody>
                      <a:tcPr anchor="ctr"/>
                    </a:tc>
                    <a:extLst>
                      <a:ext uri="{0D108BD9-81ED-4DB2-BD59-A6C34878D82A}">
                        <a16:rowId xmlns:a16="http://schemas.microsoft.com/office/drawing/2014/main" val="2633960851"/>
                      </a:ext>
                    </a:extLst>
                  </a:tr>
                  <a:tr h="30075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𝑁</m:t>
                                    </m:r>
                                  </m:e>
                                  <m:sub>
                                    <m:r>
                                      <a:rPr lang="en-US" altLang="ko-KR" sz="1400" b="0" i="1" smtClean="0">
                                        <a:latin typeface="Cambria Math" panose="02040503050406030204" pitchFamily="18" charset="0"/>
                                      </a:rPr>
                                      <m:t>𝑐𝑙𝑠</m:t>
                                    </m:r>
                                  </m:sub>
                                </m:sSub>
                              </m:oMath>
                            </m:oMathPara>
                          </a14:m>
                          <a:endParaRPr lang="ko-KR" altLang="en-US" sz="1400"/>
                        </a:p>
                      </a:txBody>
                      <a:tcPr anchor="ctr"/>
                    </a:tc>
                    <a:tc>
                      <a:txBody>
                        <a:bodyPr/>
                        <a:lstStyle/>
                        <a:p>
                          <a:pPr algn="ctr" latinLnBrk="1"/>
                          <a:r>
                            <a:rPr lang="en-US" altLang="ko-KR" sz="1400"/>
                            <a:t>Size of mini batch(256)</a:t>
                          </a:r>
                          <a:endParaRPr lang="ko-KR" altLang="en-US" sz="1400"/>
                        </a:p>
                      </a:txBody>
                      <a:tcPr anchor="ctr"/>
                    </a:tc>
                    <a:extLst>
                      <a:ext uri="{0D108BD9-81ED-4DB2-BD59-A6C34878D82A}">
                        <a16:rowId xmlns:a16="http://schemas.microsoft.com/office/drawing/2014/main" val="3773960903"/>
                      </a:ext>
                    </a:extLst>
                  </a:tr>
                  <a:tr h="30075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𝑁</m:t>
                                    </m:r>
                                  </m:e>
                                  <m:sub>
                                    <m:r>
                                      <a:rPr lang="en-US" altLang="ko-KR" sz="1400" b="0" i="1" smtClean="0">
                                        <a:latin typeface="Cambria Math" panose="02040503050406030204" pitchFamily="18" charset="0"/>
                                      </a:rPr>
                                      <m:t>𝑟𝑒𝑔</m:t>
                                    </m:r>
                                  </m:sub>
                                </m:sSub>
                              </m:oMath>
                            </m:oMathPara>
                          </a14:m>
                          <a:endParaRPr lang="ko-KR" altLang="en-US" sz="1400"/>
                        </a:p>
                      </a:txBody>
                      <a:tcPr anchor="ctr"/>
                    </a:tc>
                    <a:tc>
                      <a:txBody>
                        <a:bodyPr/>
                        <a:lstStyle/>
                        <a:p>
                          <a:pPr algn="ctr" latinLnBrk="1"/>
                          <a:r>
                            <a:rPr lang="en-US" altLang="ko-KR" sz="1400"/>
                            <a:t>Number of anchor positions</a:t>
                          </a:r>
                          <a:endParaRPr lang="ko-KR" altLang="en-US" sz="1400"/>
                        </a:p>
                      </a:txBody>
                      <a:tcPr anchor="ctr"/>
                    </a:tc>
                    <a:extLst>
                      <a:ext uri="{0D108BD9-81ED-4DB2-BD59-A6C34878D82A}">
                        <a16:rowId xmlns:a16="http://schemas.microsoft.com/office/drawing/2014/main" val="588037576"/>
                      </a:ext>
                    </a:extLst>
                  </a:tr>
                  <a:tr h="300759">
                    <a:tc>
                      <a:txBody>
                        <a:bodyPr/>
                        <a:lstStyle/>
                        <a:p>
                          <a:pPr algn="ctr" latinLnBrk="1"/>
                          <a14:m>
                            <m:oMathPara xmlns:m="http://schemas.openxmlformats.org/officeDocument/2006/math">
                              <m:oMathParaPr>
                                <m:jc m:val="centerGroup"/>
                              </m:oMathParaPr>
                              <m:oMath xmlns:m="http://schemas.openxmlformats.org/officeDocument/2006/math">
                                <m:r>
                                  <a:rPr lang="ko-KR" altLang="en-US" sz="1400" b="0" i="1" smtClean="0">
                                    <a:latin typeface="Cambria Math" panose="02040503050406030204" pitchFamily="18" charset="0"/>
                                  </a:rPr>
                                  <m:t>𝜆</m:t>
                                </m:r>
                              </m:oMath>
                            </m:oMathPara>
                          </a14:m>
                          <a:endParaRPr lang="ko-KR" altLang="en-US" sz="1400"/>
                        </a:p>
                      </a:txBody>
                      <a:tcPr anchor="ctr"/>
                    </a:tc>
                    <a:tc>
                      <a:txBody>
                        <a:bodyPr/>
                        <a:lstStyle/>
                        <a:p>
                          <a:pPr algn="ctr" latinLnBrk="1"/>
                          <a:r>
                            <a:rPr lang="en-US" altLang="ko-KR" sz="1400"/>
                            <a:t> balancing weight (default=10)</a:t>
                          </a:r>
                          <a:endParaRPr lang="ko-KR" altLang="en-US" sz="1400"/>
                        </a:p>
                      </a:txBody>
                      <a:tcPr anchor="ctr"/>
                    </a:tc>
                    <a:extLst>
                      <a:ext uri="{0D108BD9-81ED-4DB2-BD59-A6C34878D82A}">
                        <a16:rowId xmlns:a16="http://schemas.microsoft.com/office/drawing/2014/main" val="2659352017"/>
                      </a:ext>
                    </a:extLst>
                  </a:tr>
                </a:tbl>
              </a:graphicData>
            </a:graphic>
          </p:graphicFrame>
        </mc:Choice>
        <mc:Fallback xmlns="">
          <p:graphicFrame>
            <p:nvGraphicFramePr>
              <p:cNvPr id="11" name="표 10">
                <a:extLst>
                  <a:ext uri="{FF2B5EF4-FFF2-40B4-BE49-F238E27FC236}">
                    <a16:creationId xmlns:a16="http://schemas.microsoft.com/office/drawing/2014/main" id="{39998A0C-4626-270E-0F79-594DD284E9BC}"/>
                  </a:ext>
                </a:extLst>
              </p:cNvPr>
              <p:cNvGraphicFramePr>
                <a:graphicFrameLocks noGrp="1"/>
              </p:cNvGraphicFramePr>
              <p:nvPr>
                <p:extLst>
                  <p:ext uri="{D42A27DB-BD31-4B8C-83A1-F6EECF244321}">
                    <p14:modId xmlns:p14="http://schemas.microsoft.com/office/powerpoint/2010/main" val="1446000301"/>
                  </p:ext>
                </p:extLst>
              </p:nvPr>
            </p:nvGraphicFramePr>
            <p:xfrm>
              <a:off x="2324369" y="2845067"/>
              <a:ext cx="7675525" cy="3601214"/>
            </p:xfrm>
            <a:graphic>
              <a:graphicData uri="http://schemas.openxmlformats.org/drawingml/2006/table">
                <a:tbl>
                  <a:tblPr firstRow="1" bandRow="1">
                    <a:tableStyleId>{5940675A-B579-460E-94D1-54222C63F5DA}</a:tableStyleId>
                  </a:tblPr>
                  <a:tblGrid>
                    <a:gridCol w="1230669">
                      <a:extLst>
                        <a:ext uri="{9D8B030D-6E8A-4147-A177-3AD203B41FA5}">
                          <a16:colId xmlns:a16="http://schemas.microsoft.com/office/drawing/2014/main" val="1734181601"/>
                        </a:ext>
                      </a:extLst>
                    </a:gridCol>
                    <a:gridCol w="6444856">
                      <a:extLst>
                        <a:ext uri="{9D8B030D-6E8A-4147-A177-3AD203B41FA5}">
                          <a16:colId xmlns:a16="http://schemas.microsoft.com/office/drawing/2014/main" val="15155421"/>
                        </a:ext>
                      </a:extLst>
                    </a:gridCol>
                  </a:tblGrid>
                  <a:tr h="304800">
                    <a:tc>
                      <a:txBody>
                        <a:bodyPr/>
                        <a:lstStyle/>
                        <a:p>
                          <a:pPr algn="ctr" latinLnBrk="1"/>
                          <a:r>
                            <a:rPr lang="en-US" altLang="ko-KR" sz="1400" b="1"/>
                            <a:t>Sign</a:t>
                          </a:r>
                          <a:endParaRPr lang="ko-KR" altLang="en-US" sz="1400" b="1"/>
                        </a:p>
                      </a:txBody>
                      <a:tcPr anchor="ctr"/>
                    </a:tc>
                    <a:tc>
                      <a:txBody>
                        <a:bodyPr/>
                        <a:lstStyle/>
                        <a:p>
                          <a:pPr algn="ctr" latinLnBrk="1"/>
                          <a:r>
                            <a:rPr lang="en-US" altLang="ko-KR" sz="1400" b="1"/>
                            <a:t>Mean</a:t>
                          </a:r>
                          <a:endParaRPr lang="ko-KR" altLang="en-US" sz="1400" b="1"/>
                        </a:p>
                      </a:txBody>
                      <a:tcPr anchor="ctr"/>
                    </a:tc>
                    <a:extLst>
                      <a:ext uri="{0D108BD9-81ED-4DB2-BD59-A6C34878D82A}">
                        <a16:rowId xmlns:a16="http://schemas.microsoft.com/office/drawing/2014/main" val="1651669404"/>
                      </a:ext>
                    </a:extLst>
                  </a:tr>
                  <a:tr h="304800">
                    <a:tc>
                      <a:txBody>
                        <a:bodyPr/>
                        <a:lstStyle/>
                        <a:p>
                          <a:endParaRPr lang="ko-KR"/>
                        </a:p>
                      </a:txBody>
                      <a:tcPr anchor="ctr">
                        <a:blipFill>
                          <a:blip r:embed="rId3"/>
                          <a:stretch>
                            <a:fillRect l="-495" t="-102000" r="-524752" b="-1004000"/>
                          </a:stretch>
                        </a:blipFill>
                      </a:tcPr>
                    </a:tc>
                    <a:tc>
                      <a:txBody>
                        <a:bodyPr/>
                        <a:lstStyle/>
                        <a:p>
                          <a:pPr algn="ctr" latinLnBrk="1"/>
                          <a:r>
                            <a:rPr lang="en-US" altLang="ko-KR" sz="1400"/>
                            <a:t>Index of an anchor in a mini batch</a:t>
                          </a:r>
                          <a:endParaRPr lang="ko-KR" altLang="en-US" sz="1400"/>
                        </a:p>
                      </a:txBody>
                      <a:tcPr anchor="ctr"/>
                    </a:tc>
                    <a:extLst>
                      <a:ext uri="{0D108BD9-81ED-4DB2-BD59-A6C34878D82A}">
                        <a16:rowId xmlns:a16="http://schemas.microsoft.com/office/drawing/2014/main" val="1992102233"/>
                      </a:ext>
                    </a:extLst>
                  </a:tr>
                  <a:tr h="304800">
                    <a:tc>
                      <a:txBody>
                        <a:bodyPr/>
                        <a:lstStyle/>
                        <a:p>
                          <a:endParaRPr lang="ko-KR"/>
                        </a:p>
                      </a:txBody>
                      <a:tcPr anchor="ctr">
                        <a:blipFill>
                          <a:blip r:embed="rId3"/>
                          <a:stretch>
                            <a:fillRect l="-495" t="-202000" r="-524752" b="-904000"/>
                          </a:stretch>
                        </a:blipFill>
                      </a:tcPr>
                    </a:tc>
                    <a:tc>
                      <a:txBody>
                        <a:bodyPr/>
                        <a:lstStyle/>
                        <a:p>
                          <a:endParaRPr lang="ko-KR"/>
                        </a:p>
                      </a:txBody>
                      <a:tcPr anchor="ctr">
                        <a:blipFill>
                          <a:blip r:embed="rId3"/>
                          <a:stretch>
                            <a:fillRect l="-19187" t="-202000" r="-189" b="-904000"/>
                          </a:stretch>
                        </a:blipFill>
                      </a:tcPr>
                    </a:tc>
                    <a:extLst>
                      <a:ext uri="{0D108BD9-81ED-4DB2-BD59-A6C34878D82A}">
                        <a16:rowId xmlns:a16="http://schemas.microsoft.com/office/drawing/2014/main" val="3536989209"/>
                      </a:ext>
                    </a:extLst>
                  </a:tr>
                  <a:tr h="304991">
                    <a:tc>
                      <a:txBody>
                        <a:bodyPr/>
                        <a:lstStyle/>
                        <a:p>
                          <a:endParaRPr lang="ko-KR"/>
                        </a:p>
                      </a:txBody>
                      <a:tcPr anchor="ctr">
                        <a:blipFill>
                          <a:blip r:embed="rId3"/>
                          <a:stretch>
                            <a:fillRect l="-495" t="-302000" r="-524752" b="-804000"/>
                          </a:stretch>
                        </a:blipFill>
                      </a:tcPr>
                    </a:tc>
                    <a:tc>
                      <a:txBody>
                        <a:bodyPr/>
                        <a:lstStyle/>
                        <a:p>
                          <a:pPr algn="ctr" latinLnBrk="1"/>
                          <a:r>
                            <a:rPr lang="en-US" altLang="ko-KR" sz="1400"/>
                            <a:t>Index parameter indicating 1 if the anchor is positive and 0 if it is negative</a:t>
                          </a:r>
                          <a:endParaRPr lang="ko-KR" altLang="en-US" sz="1400"/>
                        </a:p>
                      </a:txBody>
                      <a:tcPr anchor="ctr"/>
                    </a:tc>
                    <a:extLst>
                      <a:ext uri="{0D108BD9-81ED-4DB2-BD59-A6C34878D82A}">
                        <a16:rowId xmlns:a16="http://schemas.microsoft.com/office/drawing/2014/main" val="3317084447"/>
                      </a:ext>
                    </a:extLst>
                  </a:tr>
                  <a:tr h="518160">
                    <a:tc>
                      <a:txBody>
                        <a:bodyPr/>
                        <a:lstStyle/>
                        <a:p>
                          <a:endParaRPr lang="ko-KR"/>
                        </a:p>
                      </a:txBody>
                      <a:tcPr anchor="ctr">
                        <a:blipFill>
                          <a:blip r:embed="rId3"/>
                          <a:stretch>
                            <a:fillRect l="-495" t="-233721" r="-524752" b="-367442"/>
                          </a:stretch>
                        </a:blipFill>
                      </a:tcPr>
                    </a:tc>
                    <a:tc>
                      <a:txBody>
                        <a:bodyPr/>
                        <a:lstStyle/>
                        <a:p>
                          <a:pPr algn="ctr" latinLnBrk="1"/>
                          <a:r>
                            <a:rPr lang="en-US" altLang="ko-KR" sz="1400"/>
                            <a:t>A vector representing 4 Parameterized coordinates of the predicted bounding box</a:t>
                          </a:r>
                          <a:endParaRPr lang="ko-KR" altLang="en-US" sz="1400"/>
                        </a:p>
                      </a:txBody>
                      <a:tcPr anchor="ctr"/>
                    </a:tc>
                    <a:extLst>
                      <a:ext uri="{0D108BD9-81ED-4DB2-BD59-A6C34878D82A}">
                        <a16:rowId xmlns:a16="http://schemas.microsoft.com/office/drawing/2014/main" val="4171321872"/>
                      </a:ext>
                    </a:extLst>
                  </a:tr>
                  <a:tr h="304991">
                    <a:tc>
                      <a:txBody>
                        <a:bodyPr/>
                        <a:lstStyle/>
                        <a:p>
                          <a:endParaRPr lang="ko-KR"/>
                        </a:p>
                      </a:txBody>
                      <a:tcPr anchor="ctr">
                        <a:blipFill>
                          <a:blip r:embed="rId3"/>
                          <a:stretch>
                            <a:fillRect l="-495" t="-574000" r="-524752" b="-532000"/>
                          </a:stretch>
                        </a:blipFill>
                      </a:tcPr>
                    </a:tc>
                    <a:tc>
                      <a:txBody>
                        <a:bodyPr/>
                        <a:lstStyle/>
                        <a:p>
                          <a:pPr algn="ctr" latinLnBrk="1"/>
                          <a:r>
                            <a:rPr lang="en-US" altLang="ko-KR" sz="1400"/>
                            <a:t>Coordinates of the ground truth box associated with a positive anchor</a:t>
                          </a:r>
                          <a:endParaRPr lang="ko-KR" altLang="en-US" sz="1400"/>
                        </a:p>
                      </a:txBody>
                      <a:tcPr anchor="ctr"/>
                    </a:tc>
                    <a:extLst>
                      <a:ext uri="{0D108BD9-81ED-4DB2-BD59-A6C34878D82A}">
                        <a16:rowId xmlns:a16="http://schemas.microsoft.com/office/drawing/2014/main" val="222792094"/>
                      </a:ext>
                    </a:extLst>
                  </a:tr>
                  <a:tr h="304800">
                    <a:tc>
                      <a:txBody>
                        <a:bodyPr/>
                        <a:lstStyle/>
                        <a:p>
                          <a:endParaRPr lang="ko-KR"/>
                        </a:p>
                      </a:txBody>
                      <a:tcPr anchor="ctr">
                        <a:blipFill>
                          <a:blip r:embed="rId3"/>
                          <a:stretch>
                            <a:fillRect l="-495" t="-674000" r="-524752" b="-432000"/>
                          </a:stretch>
                        </a:blipFill>
                      </a:tcPr>
                    </a:tc>
                    <a:tc>
                      <a:txBody>
                        <a:bodyPr/>
                        <a:lstStyle/>
                        <a:p>
                          <a:pPr algn="ctr" latinLnBrk="1"/>
                          <a:r>
                            <a:rPr lang="en-US" altLang="ko-KR" sz="1400"/>
                            <a:t>Classification loss</a:t>
                          </a:r>
                          <a:endParaRPr lang="ko-KR" altLang="en-US" sz="1400"/>
                        </a:p>
                      </a:txBody>
                      <a:tcPr anchor="ctr"/>
                    </a:tc>
                    <a:extLst>
                      <a:ext uri="{0D108BD9-81ED-4DB2-BD59-A6C34878D82A}">
                        <a16:rowId xmlns:a16="http://schemas.microsoft.com/office/drawing/2014/main" val="3477269952"/>
                      </a:ext>
                    </a:extLst>
                  </a:tr>
                  <a:tr h="322136">
                    <a:tc>
                      <a:txBody>
                        <a:bodyPr/>
                        <a:lstStyle/>
                        <a:p>
                          <a:endParaRPr lang="ko-KR"/>
                        </a:p>
                      </a:txBody>
                      <a:tcPr anchor="ctr">
                        <a:blipFill>
                          <a:blip r:embed="rId3"/>
                          <a:stretch>
                            <a:fillRect l="-495" t="-730189" r="-524752" b="-307547"/>
                          </a:stretch>
                        </a:blipFill>
                      </a:tcPr>
                    </a:tc>
                    <a:tc>
                      <a:txBody>
                        <a:bodyPr/>
                        <a:lstStyle/>
                        <a:p>
                          <a:pPr algn="ctr" latinLnBrk="1"/>
                          <a:r>
                            <a:rPr lang="en-US" altLang="ko-KR" sz="1400"/>
                            <a:t>Smooth L1 loss</a:t>
                          </a:r>
                          <a:endParaRPr lang="ko-KR" altLang="en-US" sz="1400"/>
                        </a:p>
                      </a:txBody>
                      <a:tcPr anchor="ctr"/>
                    </a:tc>
                    <a:extLst>
                      <a:ext uri="{0D108BD9-81ED-4DB2-BD59-A6C34878D82A}">
                        <a16:rowId xmlns:a16="http://schemas.microsoft.com/office/drawing/2014/main" val="2633960851"/>
                      </a:ext>
                    </a:extLst>
                  </a:tr>
                  <a:tr h="304800">
                    <a:tc>
                      <a:txBody>
                        <a:bodyPr/>
                        <a:lstStyle/>
                        <a:p>
                          <a:endParaRPr lang="ko-KR"/>
                        </a:p>
                      </a:txBody>
                      <a:tcPr anchor="ctr">
                        <a:blipFill>
                          <a:blip r:embed="rId3"/>
                          <a:stretch>
                            <a:fillRect l="-495" t="-880000" r="-524752" b="-226000"/>
                          </a:stretch>
                        </a:blipFill>
                      </a:tcPr>
                    </a:tc>
                    <a:tc>
                      <a:txBody>
                        <a:bodyPr/>
                        <a:lstStyle/>
                        <a:p>
                          <a:pPr algn="ctr" latinLnBrk="1"/>
                          <a:r>
                            <a:rPr lang="en-US" altLang="ko-KR" sz="1400"/>
                            <a:t>Size of mini batch(256)</a:t>
                          </a:r>
                          <a:endParaRPr lang="ko-KR" altLang="en-US" sz="1400"/>
                        </a:p>
                      </a:txBody>
                      <a:tcPr anchor="ctr"/>
                    </a:tc>
                    <a:extLst>
                      <a:ext uri="{0D108BD9-81ED-4DB2-BD59-A6C34878D82A}">
                        <a16:rowId xmlns:a16="http://schemas.microsoft.com/office/drawing/2014/main" val="3773960903"/>
                      </a:ext>
                    </a:extLst>
                  </a:tr>
                  <a:tr h="322136">
                    <a:tc>
                      <a:txBody>
                        <a:bodyPr/>
                        <a:lstStyle/>
                        <a:p>
                          <a:endParaRPr lang="ko-KR"/>
                        </a:p>
                      </a:txBody>
                      <a:tcPr anchor="ctr">
                        <a:blipFill>
                          <a:blip r:embed="rId3"/>
                          <a:stretch>
                            <a:fillRect l="-495" t="-924528" r="-524752" b="-113208"/>
                          </a:stretch>
                        </a:blipFill>
                      </a:tcPr>
                    </a:tc>
                    <a:tc>
                      <a:txBody>
                        <a:bodyPr/>
                        <a:lstStyle/>
                        <a:p>
                          <a:pPr algn="ctr" latinLnBrk="1"/>
                          <a:r>
                            <a:rPr lang="en-US" altLang="ko-KR" sz="1400"/>
                            <a:t>Number of anchor positions</a:t>
                          </a:r>
                          <a:endParaRPr lang="ko-KR" altLang="en-US" sz="1400"/>
                        </a:p>
                      </a:txBody>
                      <a:tcPr anchor="ctr"/>
                    </a:tc>
                    <a:extLst>
                      <a:ext uri="{0D108BD9-81ED-4DB2-BD59-A6C34878D82A}">
                        <a16:rowId xmlns:a16="http://schemas.microsoft.com/office/drawing/2014/main" val="588037576"/>
                      </a:ext>
                    </a:extLst>
                  </a:tr>
                  <a:tr h="304800">
                    <a:tc>
                      <a:txBody>
                        <a:bodyPr/>
                        <a:lstStyle/>
                        <a:p>
                          <a:endParaRPr lang="ko-KR"/>
                        </a:p>
                      </a:txBody>
                      <a:tcPr anchor="ctr">
                        <a:blipFill>
                          <a:blip r:embed="rId3"/>
                          <a:stretch>
                            <a:fillRect l="-495" t="-1086000" r="-524752" b="-20000"/>
                          </a:stretch>
                        </a:blipFill>
                      </a:tcPr>
                    </a:tc>
                    <a:tc>
                      <a:txBody>
                        <a:bodyPr/>
                        <a:lstStyle/>
                        <a:p>
                          <a:pPr algn="ctr" latinLnBrk="1"/>
                          <a:r>
                            <a:rPr lang="en-US" altLang="ko-KR" sz="1400"/>
                            <a:t> balancing weight (default=10)</a:t>
                          </a:r>
                          <a:endParaRPr lang="ko-KR" altLang="en-US" sz="1400"/>
                        </a:p>
                      </a:txBody>
                      <a:tcPr anchor="ctr"/>
                    </a:tc>
                    <a:extLst>
                      <a:ext uri="{0D108BD9-81ED-4DB2-BD59-A6C34878D82A}">
                        <a16:rowId xmlns:a16="http://schemas.microsoft.com/office/drawing/2014/main" val="2659352017"/>
                      </a:ext>
                    </a:extLst>
                  </a:tr>
                </a:tbl>
              </a:graphicData>
            </a:graphic>
          </p:graphicFrame>
        </mc:Fallback>
      </mc:AlternateContent>
    </p:spTree>
    <p:extLst>
      <p:ext uri="{BB962C8B-B14F-4D97-AF65-F5344CB8AC3E}">
        <p14:creationId xmlns:p14="http://schemas.microsoft.com/office/powerpoint/2010/main" val="191408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14</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D825F2-1CBF-E4D2-C4A6-D95002E0D31E}"/>
                  </a:ext>
                </a:extLst>
              </p:cNvPr>
              <p:cNvSpPr txBox="1"/>
              <p:nvPr/>
            </p:nvSpPr>
            <p:spPr>
              <a:xfrm>
                <a:off x="842282" y="1392865"/>
                <a:ext cx="10507436" cy="1477328"/>
              </a:xfrm>
              <a:prstGeom prst="rect">
                <a:avLst/>
              </a:prstGeom>
              <a:noFill/>
            </p:spPr>
            <p:txBody>
              <a:bodyPr wrap="square" rtlCol="0">
                <a:spAutoFit/>
              </a:bodyPr>
              <a:lstStyle/>
              <a:p>
                <a:pPr marL="285750" indent="-285750">
                  <a:buFont typeface="Arial" panose="020B0604020202020204" pitchFamily="34" charset="0"/>
                  <a:buChar char="•"/>
                </a:pPr>
                <a:r>
                  <a:rPr lang="en-US" altLang="ko-KR" b="1"/>
                  <a:t>Use pretrained model</a:t>
                </a:r>
              </a:p>
              <a:p>
                <a:pPr indent="265113"/>
                <a:r>
                  <a:rPr lang="en-US" altLang="ko-KR" b="0" i="0">
                    <a:effectLst/>
                  </a:rPr>
                  <a:t>VGG16</a:t>
                </a:r>
              </a:p>
              <a:p>
                <a:endParaRPr lang="en-US" altLang="ko-KR" b="1"/>
              </a:p>
              <a:p>
                <a:pPr marL="285750" indent="-285750">
                  <a:buFont typeface="Arial" panose="020B0604020202020204" pitchFamily="34" charset="0"/>
                  <a:buChar char="•"/>
                </a:pPr>
                <a:r>
                  <a:rPr lang="en-US" altLang="ko-KR" b="1"/>
                  <a:t>Data preprocessing</a:t>
                </a:r>
                <a:br>
                  <a:rPr lang="en-US" altLang="ko-KR" b="1"/>
                </a:br>
                <a:r>
                  <a:rPr lang="en-US" altLang="ko-KR" i="0">
                    <a:solidFill>
                      <a:schemeClr val="tx1"/>
                    </a:solidFill>
                    <a:effectLst/>
                  </a:rPr>
                  <a:t>(1280, 1920, 3)</a:t>
                </a:r>
                <a:r>
                  <a:rPr lang="ko-KR" altLang="en-US" i="0">
                    <a:solidFill>
                      <a:schemeClr val="tx1"/>
                    </a:solidFill>
                    <a:effectLst/>
                  </a:rPr>
                  <a:t> </a:t>
                </a:r>
                <a14:m>
                  <m:oMath xmlns:m="http://schemas.openxmlformats.org/officeDocument/2006/math">
                    <m:r>
                      <a:rPr lang="ko-KR" altLang="en-US" b="0" i="1" smtClean="0">
                        <a:solidFill>
                          <a:schemeClr val="tx1"/>
                        </a:solidFill>
                        <a:effectLst/>
                        <a:latin typeface="Cambria Math" panose="02040503050406030204" pitchFamily="18" charset="0"/>
                      </a:rPr>
                      <m:t>→</m:t>
                    </m:r>
                  </m:oMath>
                </a14:m>
                <a:r>
                  <a:rPr lang="en-US" altLang="ko-KR">
                    <a:solidFill>
                      <a:schemeClr val="tx1"/>
                    </a:solidFill>
                  </a:rPr>
                  <a:t> (800, 800)</a:t>
                </a:r>
                <a:endParaRPr lang="en-US" altLang="ko-KR"/>
              </a:p>
            </p:txBody>
          </p:sp>
        </mc:Choice>
        <mc:Fallback xmlns="">
          <p:sp>
            <p:nvSpPr>
              <p:cNvPr id="2" name="TextBox 1">
                <a:extLst>
                  <a:ext uri="{FF2B5EF4-FFF2-40B4-BE49-F238E27FC236}">
                    <a16:creationId xmlns:a16="http://schemas.microsoft.com/office/drawing/2014/main" id="{6DD825F2-1CBF-E4D2-C4A6-D95002E0D31E}"/>
                  </a:ext>
                </a:extLst>
              </p:cNvPr>
              <p:cNvSpPr txBox="1">
                <a:spLocks noRot="1" noChangeAspect="1" noMove="1" noResize="1" noEditPoints="1" noAdjustHandles="1" noChangeArrowheads="1" noChangeShapeType="1" noTextEdit="1"/>
              </p:cNvSpPr>
              <p:nvPr/>
            </p:nvSpPr>
            <p:spPr>
              <a:xfrm>
                <a:off x="842282" y="1392865"/>
                <a:ext cx="10507436" cy="1477328"/>
              </a:xfrm>
              <a:prstGeom prst="rect">
                <a:avLst/>
              </a:prstGeom>
              <a:blipFill>
                <a:blip r:embed="rId2"/>
                <a:stretch>
                  <a:fillRect l="-348" t="-2058" b="-5350"/>
                </a:stretch>
              </a:blipFill>
            </p:spPr>
            <p:txBody>
              <a:bodyPr/>
              <a:lstStyle/>
              <a:p>
                <a:r>
                  <a:rPr lang="ko-KR" altLang="en-US">
                    <a:noFill/>
                  </a:rPr>
                  <a:t> </a:t>
                </a:r>
              </a:p>
            </p:txBody>
          </p:sp>
        </mc:Fallback>
      </mc:AlternateContent>
      <p:pic>
        <p:nvPicPr>
          <p:cNvPr id="7" name="그림 6" descr="포유류, 잔디, 코끼리, 야외이(가) 표시된 사진&#10;&#10;자동 생성된 설명">
            <a:extLst>
              <a:ext uri="{FF2B5EF4-FFF2-40B4-BE49-F238E27FC236}">
                <a16:creationId xmlns:a16="http://schemas.microsoft.com/office/drawing/2014/main" id="{87E1A4A8-DB7B-D87E-BAE0-11EFFCD72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280" y="3643929"/>
            <a:ext cx="2978888" cy="1985925"/>
          </a:xfrm>
          <a:prstGeom prst="rect">
            <a:avLst/>
          </a:prstGeom>
        </p:spPr>
      </p:pic>
      <p:pic>
        <p:nvPicPr>
          <p:cNvPr id="9" name="그림 8">
            <a:extLst>
              <a:ext uri="{FF2B5EF4-FFF2-40B4-BE49-F238E27FC236}">
                <a16:creationId xmlns:a16="http://schemas.microsoft.com/office/drawing/2014/main" id="{0A5FCAF3-DD81-C3A5-B6E1-C19A04B0B8DC}"/>
              </a:ext>
            </a:extLst>
          </p:cNvPr>
          <p:cNvPicPr>
            <a:picLocks noChangeAspect="1"/>
          </p:cNvPicPr>
          <p:nvPr/>
        </p:nvPicPr>
        <p:blipFill>
          <a:blip r:embed="rId4"/>
          <a:stretch>
            <a:fillRect/>
          </a:stretch>
        </p:blipFill>
        <p:spPr>
          <a:xfrm>
            <a:off x="4618075" y="2923954"/>
            <a:ext cx="3303478" cy="2207310"/>
          </a:xfrm>
          <a:prstGeom prst="rect">
            <a:avLst/>
          </a:prstGeom>
        </p:spPr>
      </p:pic>
      <p:sp>
        <p:nvSpPr>
          <p:cNvPr id="11" name="TextBox 10">
            <a:extLst>
              <a:ext uri="{FF2B5EF4-FFF2-40B4-BE49-F238E27FC236}">
                <a16:creationId xmlns:a16="http://schemas.microsoft.com/office/drawing/2014/main" id="{00E723F2-B2E4-D344-36D7-D3EF0871B427}"/>
              </a:ext>
            </a:extLst>
          </p:cNvPr>
          <p:cNvSpPr txBox="1"/>
          <p:nvPr/>
        </p:nvSpPr>
        <p:spPr>
          <a:xfrm>
            <a:off x="5206852" y="5185025"/>
            <a:ext cx="2602762" cy="954107"/>
          </a:xfrm>
          <a:prstGeom prst="rect">
            <a:avLst/>
          </a:prstGeom>
          <a:noFill/>
        </p:spPr>
        <p:txBody>
          <a:bodyPr wrap="square">
            <a:spAutoFit/>
          </a:bodyPr>
          <a:lstStyle/>
          <a:p>
            <a:r>
              <a:rPr lang="en-US" altLang="ko-KR" sz="1400" b="0">
                <a:effectLst/>
                <a:latin typeface="Courier New" panose="02070309020205020404" pitchFamily="49" charset="0"/>
              </a:rPr>
              <a:t>[424,</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412,</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923,</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974],</a:t>
            </a:r>
            <a:r>
              <a:rPr lang="ko-KR" altLang="en-US" sz="1400" b="0">
                <a:effectLst/>
                <a:latin typeface="Courier New" panose="02070309020205020404" pitchFamily="49" charset="0"/>
              </a:rPr>
              <a:t> </a:t>
            </a:r>
            <a:endParaRPr lang="en-US" altLang="ko-KR" sz="1400" b="0">
              <a:effectLst/>
              <a:latin typeface="Courier New" panose="02070309020205020404" pitchFamily="49" charset="0"/>
            </a:endParaRPr>
          </a:p>
          <a:p>
            <a:r>
              <a:rPr lang="en-US" altLang="ko-KR" sz="1400" b="0">
                <a:effectLst/>
                <a:latin typeface="Courier New" panose="02070309020205020404" pitchFamily="49" charset="0"/>
              </a:rPr>
              <a:t>[947,</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195,</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1658,</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932],</a:t>
            </a:r>
            <a:r>
              <a:rPr lang="ko-KR" altLang="en-US" sz="1400" b="0">
                <a:effectLst/>
                <a:latin typeface="Courier New" panose="02070309020205020404" pitchFamily="49" charset="0"/>
              </a:rPr>
              <a:t> </a:t>
            </a:r>
            <a:endParaRPr lang="en-US" altLang="ko-KR" sz="1400" b="0">
              <a:effectLst/>
              <a:latin typeface="Courier New" panose="02070309020205020404" pitchFamily="49" charset="0"/>
            </a:endParaRPr>
          </a:p>
          <a:p>
            <a:r>
              <a:rPr lang="en-US" altLang="ko-KR" sz="1400" b="0">
                <a:effectLst/>
                <a:latin typeface="Courier New" panose="02070309020205020404" pitchFamily="49" charset="0"/>
              </a:rPr>
              <a:t>[402,</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78,</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758,</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427],</a:t>
            </a:r>
            <a:r>
              <a:rPr lang="ko-KR" altLang="en-US" sz="1400" b="0">
                <a:effectLst/>
                <a:latin typeface="Courier New" panose="02070309020205020404" pitchFamily="49" charset="0"/>
              </a:rPr>
              <a:t> </a:t>
            </a:r>
            <a:endParaRPr lang="en-US" altLang="ko-KR" sz="1400" b="0">
              <a:effectLst/>
              <a:latin typeface="Courier New" panose="02070309020205020404" pitchFamily="49" charset="0"/>
            </a:endParaRPr>
          </a:p>
          <a:p>
            <a:r>
              <a:rPr lang="en-US" altLang="ko-KR" sz="1400" b="0">
                <a:effectLst/>
                <a:latin typeface="Courier New" panose="02070309020205020404" pitchFamily="49" charset="0"/>
              </a:rPr>
              <a:t>[3,</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15,</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376,</a:t>
            </a:r>
            <a:r>
              <a:rPr lang="ko-KR" altLang="en-US" sz="1400" b="0">
                <a:effectLst/>
                <a:latin typeface="Courier New" panose="02070309020205020404" pitchFamily="49" charset="0"/>
              </a:rPr>
              <a:t> </a:t>
            </a:r>
            <a:r>
              <a:rPr lang="en-US" altLang="ko-KR" sz="1400" b="0">
                <a:effectLst/>
                <a:latin typeface="Courier New" panose="02070309020205020404" pitchFamily="49" charset="0"/>
              </a:rPr>
              <a:t>708]</a:t>
            </a:r>
            <a:endParaRPr lang="ko-KR" altLang="en-US" sz="1400" b="0">
              <a:effectLst/>
              <a:latin typeface="Courier New" panose="02070309020205020404" pitchFamily="49" charset="0"/>
            </a:endParaRPr>
          </a:p>
        </p:txBody>
      </p:sp>
      <p:pic>
        <p:nvPicPr>
          <p:cNvPr id="13" name="그림 12">
            <a:extLst>
              <a:ext uri="{FF2B5EF4-FFF2-40B4-BE49-F238E27FC236}">
                <a16:creationId xmlns:a16="http://schemas.microsoft.com/office/drawing/2014/main" id="{94289976-8355-66A2-261A-14DB2C777DA5}"/>
              </a:ext>
            </a:extLst>
          </p:cNvPr>
          <p:cNvPicPr>
            <a:picLocks noChangeAspect="1"/>
          </p:cNvPicPr>
          <p:nvPr/>
        </p:nvPicPr>
        <p:blipFill>
          <a:blip r:embed="rId5"/>
          <a:stretch>
            <a:fillRect/>
          </a:stretch>
        </p:blipFill>
        <p:spPr>
          <a:xfrm>
            <a:off x="8519044" y="2908006"/>
            <a:ext cx="2274936" cy="2207310"/>
          </a:xfrm>
          <a:prstGeom prst="rect">
            <a:avLst/>
          </a:prstGeom>
        </p:spPr>
      </p:pic>
      <p:sp>
        <p:nvSpPr>
          <p:cNvPr id="15" name="TextBox 14">
            <a:extLst>
              <a:ext uri="{FF2B5EF4-FFF2-40B4-BE49-F238E27FC236}">
                <a16:creationId xmlns:a16="http://schemas.microsoft.com/office/drawing/2014/main" id="{F153F489-AEF1-A69F-52FB-2CFF0A58BA4C}"/>
              </a:ext>
            </a:extLst>
          </p:cNvPr>
          <p:cNvSpPr txBox="1"/>
          <p:nvPr/>
        </p:nvSpPr>
        <p:spPr>
          <a:xfrm>
            <a:off x="8679429" y="5153129"/>
            <a:ext cx="2114551" cy="953450"/>
          </a:xfrm>
          <a:prstGeom prst="rect">
            <a:avLst/>
          </a:prstGeom>
          <a:noFill/>
        </p:spPr>
        <p:txBody>
          <a:bodyPr wrap="square">
            <a:spAutoFit/>
          </a:bodyPr>
          <a:lstStyle/>
          <a:p>
            <a:r>
              <a:rPr lang="en-US" altLang="ko-KR" sz="1400" b="0" i="0">
                <a:effectLst/>
                <a:latin typeface="Courier New" panose="02070309020205020404" pitchFamily="49" charset="0"/>
              </a:rPr>
              <a:t>[176 257 384 608], </a:t>
            </a:r>
          </a:p>
          <a:p>
            <a:r>
              <a:rPr lang="en-US" altLang="ko-KR" sz="1400" b="0" i="0">
                <a:effectLst/>
                <a:latin typeface="Courier New" panose="02070309020205020404" pitchFamily="49" charset="0"/>
              </a:rPr>
              <a:t>[394 121 690 582], </a:t>
            </a:r>
          </a:p>
          <a:p>
            <a:r>
              <a:rPr lang="en-US" altLang="ko-KR" sz="1400" b="0" i="0">
                <a:effectLst/>
                <a:latin typeface="Courier New" panose="02070309020205020404" pitchFamily="49" charset="0"/>
              </a:rPr>
              <a:t>[167 48 315 266], </a:t>
            </a:r>
          </a:p>
          <a:p>
            <a:r>
              <a:rPr lang="en-US" altLang="ko-KR" sz="1400" b="0" i="0">
                <a:effectLst/>
                <a:latin typeface="Courier New" panose="02070309020205020404" pitchFamily="49" charset="0"/>
              </a:rPr>
              <a:t>[ 1 9 156 442]</a:t>
            </a:r>
            <a:endParaRPr lang="ko-KR" altLang="en-US" sz="1400"/>
          </a:p>
        </p:txBody>
      </p:sp>
      <p:sp>
        <p:nvSpPr>
          <p:cNvPr id="16" name="TextBox 15">
            <a:extLst>
              <a:ext uri="{FF2B5EF4-FFF2-40B4-BE49-F238E27FC236}">
                <a16:creationId xmlns:a16="http://schemas.microsoft.com/office/drawing/2014/main" id="{150BCBD1-E882-D5D3-6096-A784801AFF55}"/>
              </a:ext>
            </a:extLst>
          </p:cNvPr>
          <p:cNvSpPr txBox="1"/>
          <p:nvPr/>
        </p:nvSpPr>
        <p:spPr>
          <a:xfrm>
            <a:off x="2124882" y="6093852"/>
            <a:ext cx="1137684" cy="307777"/>
          </a:xfrm>
          <a:prstGeom prst="rect">
            <a:avLst/>
          </a:prstGeom>
          <a:noFill/>
        </p:spPr>
        <p:txBody>
          <a:bodyPr wrap="square" rtlCol="0">
            <a:spAutoFit/>
          </a:bodyPr>
          <a:lstStyle/>
          <a:p>
            <a:r>
              <a:rPr lang="en-US" altLang="ko-KR" sz="1400"/>
              <a:t>Test image</a:t>
            </a:r>
            <a:endParaRPr lang="ko-KR" altLang="en-US" sz="1400"/>
          </a:p>
        </p:txBody>
      </p:sp>
      <p:sp>
        <p:nvSpPr>
          <p:cNvPr id="18" name="TextBox 17">
            <a:extLst>
              <a:ext uri="{FF2B5EF4-FFF2-40B4-BE49-F238E27FC236}">
                <a16:creationId xmlns:a16="http://schemas.microsoft.com/office/drawing/2014/main" id="{5D20CFB6-032C-B623-480A-22854086669B}"/>
              </a:ext>
            </a:extLst>
          </p:cNvPr>
          <p:cNvSpPr txBox="1"/>
          <p:nvPr/>
        </p:nvSpPr>
        <p:spPr>
          <a:xfrm>
            <a:off x="5041160" y="6093853"/>
            <a:ext cx="2934145" cy="307777"/>
          </a:xfrm>
          <a:prstGeom prst="rect">
            <a:avLst/>
          </a:prstGeom>
          <a:noFill/>
        </p:spPr>
        <p:txBody>
          <a:bodyPr wrap="square" rtlCol="0">
            <a:spAutoFit/>
          </a:bodyPr>
          <a:lstStyle/>
          <a:p>
            <a:r>
              <a:rPr lang="en-US" altLang="ko-KR" sz="1400"/>
              <a:t>Test image with bounding boxes</a:t>
            </a:r>
            <a:endParaRPr lang="ko-KR" altLang="en-US" sz="1400"/>
          </a:p>
        </p:txBody>
      </p:sp>
      <p:sp>
        <p:nvSpPr>
          <p:cNvPr id="19" name="TextBox 18">
            <a:extLst>
              <a:ext uri="{FF2B5EF4-FFF2-40B4-BE49-F238E27FC236}">
                <a16:creationId xmlns:a16="http://schemas.microsoft.com/office/drawing/2014/main" id="{312DD5E6-87F1-CE4D-118C-A2B87AF975E0}"/>
              </a:ext>
            </a:extLst>
          </p:cNvPr>
          <p:cNvSpPr txBox="1"/>
          <p:nvPr/>
        </p:nvSpPr>
        <p:spPr>
          <a:xfrm>
            <a:off x="7975305" y="6112613"/>
            <a:ext cx="3572636" cy="307777"/>
          </a:xfrm>
          <a:prstGeom prst="rect">
            <a:avLst/>
          </a:prstGeom>
          <a:noFill/>
        </p:spPr>
        <p:txBody>
          <a:bodyPr wrap="square" rtlCol="0">
            <a:spAutoFit/>
          </a:bodyPr>
          <a:lstStyle/>
          <a:p>
            <a:r>
              <a:rPr lang="en-US" altLang="ko-KR" sz="1400"/>
              <a:t>Resized test image with bounding boxes</a:t>
            </a:r>
            <a:endParaRPr lang="ko-KR" altLang="en-US" sz="1400"/>
          </a:p>
        </p:txBody>
      </p:sp>
    </p:spTree>
    <p:extLst>
      <p:ext uri="{BB962C8B-B14F-4D97-AF65-F5344CB8AC3E}">
        <p14:creationId xmlns:p14="http://schemas.microsoft.com/office/powerpoint/2010/main" val="3730224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15</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2" name="TextBox 1">
            <a:extLst>
              <a:ext uri="{FF2B5EF4-FFF2-40B4-BE49-F238E27FC236}">
                <a16:creationId xmlns:a16="http://schemas.microsoft.com/office/drawing/2014/main" id="{056804AC-0B39-67A7-94B5-D45870303085}"/>
              </a:ext>
            </a:extLst>
          </p:cNvPr>
          <p:cNvSpPr txBox="1"/>
          <p:nvPr/>
        </p:nvSpPr>
        <p:spPr>
          <a:xfrm>
            <a:off x="842282" y="1224147"/>
            <a:ext cx="5688419" cy="369332"/>
          </a:xfrm>
          <a:prstGeom prst="rect">
            <a:avLst/>
          </a:prstGeom>
          <a:noFill/>
        </p:spPr>
        <p:txBody>
          <a:bodyPr wrap="square" rtlCol="0">
            <a:spAutoFit/>
          </a:bodyPr>
          <a:lstStyle/>
          <a:p>
            <a:r>
              <a:rPr lang="en-US" altLang="ko-KR" b="1" i="0">
                <a:effectLst/>
              </a:rPr>
              <a:t>Generate Anchor Boxes</a:t>
            </a:r>
          </a:p>
        </p:txBody>
      </p:sp>
      <p:sp>
        <p:nvSpPr>
          <p:cNvPr id="11" name="TextBox 10">
            <a:extLst>
              <a:ext uri="{FF2B5EF4-FFF2-40B4-BE49-F238E27FC236}">
                <a16:creationId xmlns:a16="http://schemas.microsoft.com/office/drawing/2014/main" id="{14F58650-50B3-E4FB-C576-D55E5FE16CE9}"/>
              </a:ext>
            </a:extLst>
          </p:cNvPr>
          <p:cNvSpPr txBox="1"/>
          <p:nvPr/>
        </p:nvSpPr>
        <p:spPr>
          <a:xfrm>
            <a:off x="842282" y="1810177"/>
            <a:ext cx="5914709" cy="4185761"/>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feature_size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800</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ctr_x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arange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feature_size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ctr_y</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arange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feature_size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index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ctr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zeros</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2500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range</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len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ctr_x</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j</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range</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len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ctr_y</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ctr_x</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8</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ctr_y</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j</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8</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index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img_clone2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copy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img</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ctr_int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astype</a:t>
            </a:r>
            <a:r>
              <a:rPr lang="en-US" altLang="ko-KR" sz="1400" b="0">
                <a:solidFill>
                  <a:srgbClr val="777777"/>
                </a:solidFill>
                <a:effectLst/>
                <a:latin typeface="Consolas" panose="020B0609020204030204" pitchFamily="49" charset="0"/>
              </a:rPr>
              <a:t>("</a:t>
            </a:r>
            <a:r>
              <a:rPr lang="en-US" altLang="ko-KR" sz="1400" b="0">
                <a:solidFill>
                  <a:srgbClr val="448C27"/>
                </a:solidFill>
                <a:effectLst/>
                <a:latin typeface="Consolas" panose="020B0609020204030204" pitchFamily="49" charset="0"/>
              </a:rPr>
              <a:t>int32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plt</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figure</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figsize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7</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7</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range</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ctr</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cv2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circle</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img_clone2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ctr_int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radius</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color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255</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thickness</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3</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6A06738-FA9C-1AE7-3694-5C81825A2CE0}"/>
              </a:ext>
            </a:extLst>
          </p:cNvPr>
          <p:cNvSpPr txBox="1"/>
          <p:nvPr/>
        </p:nvSpPr>
        <p:spPr>
          <a:xfrm>
            <a:off x="6406988" y="1941516"/>
            <a:ext cx="5044527" cy="923330"/>
          </a:xfrm>
          <a:prstGeom prst="rect">
            <a:avLst/>
          </a:prstGeom>
          <a:noFill/>
          <a:ln>
            <a:solidFill>
              <a:schemeClr val="tx1"/>
            </a:solidFill>
            <a:prstDash val="dash"/>
          </a:ln>
        </p:spPr>
        <p:txBody>
          <a:bodyPr wrap="square" rtlCol="0">
            <a:spAutoFit/>
          </a:bodyPr>
          <a:lstStyle/>
          <a:p>
            <a:pPr marL="285750" indent="-285750">
              <a:buFont typeface="Arial" panose="020B0604020202020204" pitchFamily="34" charset="0"/>
              <a:buChar char="•"/>
            </a:pPr>
            <a:r>
              <a:rPr lang="en-US" altLang="ko-KR" b="0">
                <a:effectLst/>
              </a:rPr>
              <a:t>sub-sampling rate = 1/16</a:t>
            </a:r>
          </a:p>
          <a:p>
            <a:pPr marL="285750" indent="-285750">
              <a:buFont typeface="Arial" panose="020B0604020202020204" pitchFamily="34" charset="0"/>
              <a:buChar char="•"/>
            </a:pPr>
            <a:r>
              <a:rPr lang="en-US" altLang="ko-KR"/>
              <a:t>Anchor = 800/16 = 50</a:t>
            </a:r>
            <a:endParaRPr lang="en-US" altLang="ko-KR" b="0">
              <a:effectLst/>
            </a:endParaRPr>
          </a:p>
          <a:p>
            <a:pPr marL="285750" indent="-285750">
              <a:buFont typeface="Arial" panose="020B0604020202020204" pitchFamily="34" charset="0"/>
              <a:buChar char="•"/>
            </a:pPr>
            <a:r>
              <a:rPr lang="en-US" altLang="ko-KR" b="0">
                <a:effectLst/>
              </a:rPr>
              <a:t>total anchor boxes = 50 x 50 x 9 = 22500</a:t>
            </a:r>
            <a:endParaRPr lang="ko-KR" altLang="en-US"/>
          </a:p>
        </p:txBody>
      </p:sp>
    </p:spTree>
    <p:extLst>
      <p:ext uri="{BB962C8B-B14F-4D97-AF65-F5344CB8AC3E}">
        <p14:creationId xmlns:p14="http://schemas.microsoft.com/office/powerpoint/2010/main" val="387005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16</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8" name="TextBox 7">
            <a:extLst>
              <a:ext uri="{FF2B5EF4-FFF2-40B4-BE49-F238E27FC236}">
                <a16:creationId xmlns:a16="http://schemas.microsoft.com/office/drawing/2014/main" id="{EE220F1C-AE5A-004E-18DE-AB78003D1B5E}"/>
              </a:ext>
            </a:extLst>
          </p:cNvPr>
          <p:cNvSpPr txBox="1"/>
          <p:nvPr/>
        </p:nvSpPr>
        <p:spPr>
          <a:xfrm>
            <a:off x="842282" y="1977681"/>
            <a:ext cx="8302161" cy="4616648"/>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ratios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0.5</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scales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8</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32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sub_sample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16</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anchor_boxes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zeros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feature_size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feature_size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9</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4</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index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range</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len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ratios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j</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range</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len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scales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h</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sub_sample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scales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j</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sqrt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ratios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w</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sub_sample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scales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j</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sqrt</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ratios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ctr_y</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h</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w</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3</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ctr_y</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h</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anchor_boxes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index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ctr_x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w</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index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endParaRPr lang="en-US" altLang="ko-KR" sz="1400" b="0">
              <a:solidFill>
                <a:srgbClr val="333333"/>
              </a:solidFill>
              <a:effectLst/>
              <a:latin typeface="Consolas" panose="020B0609020204030204" pitchFamily="49" charset="0"/>
            </a:endParaRPr>
          </a:p>
        </p:txBody>
      </p:sp>
      <p:sp>
        <p:nvSpPr>
          <p:cNvPr id="5" name="TextBox 4">
            <a:extLst>
              <a:ext uri="{FF2B5EF4-FFF2-40B4-BE49-F238E27FC236}">
                <a16:creationId xmlns:a16="http://schemas.microsoft.com/office/drawing/2014/main" id="{B5AE2F8A-68D5-A8A7-C826-8388321168EA}"/>
              </a:ext>
            </a:extLst>
          </p:cNvPr>
          <p:cNvSpPr txBox="1"/>
          <p:nvPr/>
        </p:nvSpPr>
        <p:spPr>
          <a:xfrm>
            <a:off x="842282" y="1498134"/>
            <a:ext cx="9276907" cy="369332"/>
          </a:xfrm>
          <a:prstGeom prst="rect">
            <a:avLst/>
          </a:prstGeom>
          <a:noFill/>
        </p:spPr>
        <p:txBody>
          <a:bodyPr wrap="square">
            <a:spAutoFit/>
          </a:bodyPr>
          <a:lstStyle/>
          <a:p>
            <a:r>
              <a:rPr lang="ko-KR" altLang="en-US"/>
              <a:t>For a given anchor, create 9 anchor boxes for each combination of ratios and scales.</a:t>
            </a:r>
          </a:p>
        </p:txBody>
      </p:sp>
    </p:spTree>
    <p:extLst>
      <p:ext uri="{BB962C8B-B14F-4D97-AF65-F5344CB8AC3E}">
        <p14:creationId xmlns:p14="http://schemas.microsoft.com/office/powerpoint/2010/main" val="205282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a:xfrm>
            <a:off x="4724400" y="6353481"/>
            <a:ext cx="2743200" cy="365125"/>
          </a:xfrm>
        </p:spPr>
        <p:txBody>
          <a:bodyPr/>
          <a:lstStyle/>
          <a:p>
            <a:fld id="{E9F95EAE-C241-4C79-AF4C-08AC2D9DBA6B}" type="slidenum">
              <a:rPr lang="ko-KR" altLang="en-US" smtClean="0"/>
              <a:pPr/>
              <a:t>17</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pic>
        <p:nvPicPr>
          <p:cNvPr id="2" name="그림 1">
            <a:extLst>
              <a:ext uri="{FF2B5EF4-FFF2-40B4-BE49-F238E27FC236}">
                <a16:creationId xmlns:a16="http://schemas.microsoft.com/office/drawing/2014/main" id="{65F58A34-0F39-7F82-0EA7-CB8932957DC5}"/>
              </a:ext>
            </a:extLst>
          </p:cNvPr>
          <p:cNvPicPr>
            <a:picLocks noChangeAspect="1"/>
          </p:cNvPicPr>
          <p:nvPr/>
        </p:nvPicPr>
        <p:blipFill>
          <a:blip r:embed="rId2"/>
          <a:stretch>
            <a:fillRect/>
          </a:stretch>
        </p:blipFill>
        <p:spPr>
          <a:xfrm>
            <a:off x="790351" y="1412979"/>
            <a:ext cx="4089455" cy="4016015"/>
          </a:xfrm>
          <a:prstGeom prst="rect">
            <a:avLst/>
          </a:prstGeom>
        </p:spPr>
      </p:pic>
      <p:sp>
        <p:nvSpPr>
          <p:cNvPr id="5" name="TextBox 4">
            <a:extLst>
              <a:ext uri="{FF2B5EF4-FFF2-40B4-BE49-F238E27FC236}">
                <a16:creationId xmlns:a16="http://schemas.microsoft.com/office/drawing/2014/main" id="{4E557190-8806-9767-3957-48B1FC3DECF0}"/>
              </a:ext>
            </a:extLst>
          </p:cNvPr>
          <p:cNvSpPr txBox="1"/>
          <p:nvPr/>
        </p:nvSpPr>
        <p:spPr>
          <a:xfrm>
            <a:off x="2090452" y="5428994"/>
            <a:ext cx="1802217" cy="307777"/>
          </a:xfrm>
          <a:prstGeom prst="rect">
            <a:avLst/>
          </a:prstGeom>
          <a:noFill/>
        </p:spPr>
        <p:txBody>
          <a:bodyPr wrap="square" rtlCol="0">
            <a:spAutoFit/>
          </a:bodyPr>
          <a:lstStyle/>
          <a:p>
            <a:r>
              <a:rPr lang="en-US" altLang="ko-KR" sz="1400"/>
              <a:t>Generated anchors</a:t>
            </a:r>
            <a:endParaRPr lang="ko-KR" altLang="en-US" sz="1400"/>
          </a:p>
        </p:txBody>
      </p:sp>
      <p:pic>
        <p:nvPicPr>
          <p:cNvPr id="8" name="그림 7">
            <a:extLst>
              <a:ext uri="{FF2B5EF4-FFF2-40B4-BE49-F238E27FC236}">
                <a16:creationId xmlns:a16="http://schemas.microsoft.com/office/drawing/2014/main" id="{82F1BAC3-35D0-AF22-1168-984A8D36D406}"/>
              </a:ext>
            </a:extLst>
          </p:cNvPr>
          <p:cNvPicPr>
            <a:picLocks noChangeAspect="1"/>
          </p:cNvPicPr>
          <p:nvPr/>
        </p:nvPicPr>
        <p:blipFill>
          <a:blip r:embed="rId3"/>
          <a:stretch>
            <a:fillRect/>
          </a:stretch>
        </p:blipFill>
        <p:spPr>
          <a:xfrm>
            <a:off x="5322843" y="1412979"/>
            <a:ext cx="6080573" cy="2888171"/>
          </a:xfrm>
          <a:prstGeom prst="rect">
            <a:avLst/>
          </a:prstGeom>
        </p:spPr>
      </p:pic>
      <p:sp>
        <p:nvSpPr>
          <p:cNvPr id="9" name="TextBox 8">
            <a:extLst>
              <a:ext uri="{FF2B5EF4-FFF2-40B4-BE49-F238E27FC236}">
                <a16:creationId xmlns:a16="http://schemas.microsoft.com/office/drawing/2014/main" id="{60972926-E29E-3A04-2EA6-C3812778E184}"/>
              </a:ext>
            </a:extLst>
          </p:cNvPr>
          <p:cNvSpPr txBox="1"/>
          <p:nvPr/>
        </p:nvSpPr>
        <p:spPr>
          <a:xfrm>
            <a:off x="7433045" y="4464942"/>
            <a:ext cx="3284574" cy="307777"/>
          </a:xfrm>
          <a:prstGeom prst="rect">
            <a:avLst/>
          </a:prstGeom>
          <a:noFill/>
        </p:spPr>
        <p:txBody>
          <a:bodyPr wrap="square" rtlCol="0">
            <a:spAutoFit/>
          </a:bodyPr>
          <a:lstStyle/>
          <a:p>
            <a:r>
              <a:rPr lang="en-US" altLang="ko-KR" sz="1400"/>
              <a:t>Generated anchors boxes</a:t>
            </a:r>
            <a:endParaRPr lang="ko-KR" altLang="en-US" sz="1400"/>
          </a:p>
        </p:txBody>
      </p:sp>
      <p:sp>
        <p:nvSpPr>
          <p:cNvPr id="13" name="TextBox 12">
            <a:extLst>
              <a:ext uri="{FF2B5EF4-FFF2-40B4-BE49-F238E27FC236}">
                <a16:creationId xmlns:a16="http://schemas.microsoft.com/office/drawing/2014/main" id="{1A3F09A6-E779-CD4E-B5C6-37D0FFD75020}"/>
              </a:ext>
            </a:extLst>
          </p:cNvPr>
          <p:cNvSpPr txBox="1"/>
          <p:nvPr/>
        </p:nvSpPr>
        <p:spPr>
          <a:xfrm>
            <a:off x="5306535" y="5078993"/>
            <a:ext cx="6095114" cy="369332"/>
          </a:xfrm>
          <a:prstGeom prst="rect">
            <a:avLst/>
          </a:prstGeom>
          <a:noFill/>
        </p:spPr>
        <p:txBody>
          <a:bodyPr wrap="square">
            <a:spAutoFit/>
          </a:bodyPr>
          <a:lstStyle/>
          <a:p>
            <a:r>
              <a:rPr lang="en-US" altLang="ko-KR" b="1">
                <a:solidFill>
                  <a:srgbClr val="AA3731"/>
                </a:solidFill>
                <a:effectLst/>
                <a:latin typeface="Consolas" panose="020B0609020204030204" pitchFamily="49" charset="0"/>
              </a:rPr>
              <a:t>print</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index_inside</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shape</a:t>
            </a:r>
            <a:r>
              <a:rPr lang="en-US" altLang="ko-KR" b="0">
                <a:solidFill>
                  <a:srgbClr val="777777"/>
                </a:solidFill>
                <a:effectLst/>
                <a:latin typeface="Consolas" panose="020B0609020204030204" pitchFamily="49" charset="0"/>
              </a:rPr>
              <a:t>)</a:t>
            </a:r>
            <a:endParaRPr lang="en-US" altLang="ko-KR" b="0">
              <a:solidFill>
                <a:srgbClr val="333333"/>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D4F07EAC-6B50-47E6-671C-15B217F04348}"/>
              </a:ext>
            </a:extLst>
          </p:cNvPr>
          <p:cNvSpPr txBox="1"/>
          <p:nvPr/>
        </p:nvSpPr>
        <p:spPr>
          <a:xfrm>
            <a:off x="5369442" y="5828228"/>
            <a:ext cx="6032207" cy="646331"/>
          </a:xfrm>
          <a:prstGeom prst="rect">
            <a:avLst/>
          </a:prstGeom>
          <a:noFill/>
          <a:ln>
            <a:solidFill>
              <a:schemeClr val="tx1"/>
            </a:solidFill>
            <a:prstDash val="dash"/>
          </a:ln>
        </p:spPr>
        <p:txBody>
          <a:bodyPr wrap="square">
            <a:spAutoFit/>
          </a:bodyPr>
          <a:lstStyle/>
          <a:p>
            <a:pPr algn="ctr"/>
            <a:r>
              <a:rPr lang="en-US" altLang="ko-KR" b="1"/>
              <a:t>O</a:t>
            </a:r>
            <a:r>
              <a:rPr lang="en-US" altLang="ko-KR" b="1">
                <a:effectLst/>
              </a:rPr>
              <a:t>nly 8940 anchor boxes are inside the boundary out of 22500</a:t>
            </a:r>
          </a:p>
        </p:txBody>
      </p:sp>
      <p:sp>
        <p:nvSpPr>
          <p:cNvPr id="18" name="TextBox 17">
            <a:extLst>
              <a:ext uri="{FF2B5EF4-FFF2-40B4-BE49-F238E27FC236}">
                <a16:creationId xmlns:a16="http://schemas.microsoft.com/office/drawing/2014/main" id="{C5808178-D2E2-F992-1893-4C9CB9D8A07D}"/>
              </a:ext>
            </a:extLst>
          </p:cNvPr>
          <p:cNvSpPr txBox="1"/>
          <p:nvPr/>
        </p:nvSpPr>
        <p:spPr>
          <a:xfrm>
            <a:off x="5253813" y="5397206"/>
            <a:ext cx="1423434" cy="369332"/>
          </a:xfrm>
          <a:prstGeom prst="rect">
            <a:avLst/>
          </a:prstGeom>
          <a:noFill/>
        </p:spPr>
        <p:txBody>
          <a:bodyPr wrap="square">
            <a:spAutoFit/>
          </a:bodyPr>
          <a:lstStyle/>
          <a:p>
            <a:r>
              <a:rPr lang="en-US" altLang="ko-KR" b="0" i="0">
                <a:effectLst/>
                <a:latin typeface="Courier New" panose="02070309020205020404" pitchFamily="49" charset="0"/>
              </a:rPr>
              <a:t>(8940,)</a:t>
            </a:r>
            <a:endParaRPr lang="ko-KR" altLang="en-US"/>
          </a:p>
        </p:txBody>
      </p:sp>
      <p:sp>
        <p:nvSpPr>
          <p:cNvPr id="20" name="TextBox 19">
            <a:extLst>
              <a:ext uri="{FF2B5EF4-FFF2-40B4-BE49-F238E27FC236}">
                <a16:creationId xmlns:a16="http://schemas.microsoft.com/office/drawing/2014/main" id="{74BE37B3-AB7B-85D9-E4C7-EA4A10799E52}"/>
              </a:ext>
            </a:extLst>
          </p:cNvPr>
          <p:cNvSpPr txBox="1"/>
          <p:nvPr/>
        </p:nvSpPr>
        <p:spPr>
          <a:xfrm>
            <a:off x="5306535" y="4822334"/>
            <a:ext cx="6363586" cy="307777"/>
          </a:xfrm>
          <a:prstGeom prst="rect">
            <a:avLst/>
          </a:prstGeom>
          <a:noFill/>
        </p:spPr>
        <p:txBody>
          <a:bodyPr wrap="square">
            <a:spAutoFit/>
          </a:bodyPr>
          <a:lstStyle/>
          <a:p>
            <a:r>
              <a:rPr lang="en-US" altLang="ko-KR" sz="1400" b="0">
                <a:solidFill>
                  <a:srgbClr val="333333"/>
                </a:solidFill>
                <a:effectLst/>
                <a:latin typeface="Consolas" panose="020B0609020204030204" pitchFamily="49" charset="0"/>
              </a:rPr>
              <a:t># valid anchor boxes </a:t>
            </a:r>
            <a:r>
              <a:rPr lang="en-US" altLang="ko-KR" sz="1400" b="0">
                <a:solidFill>
                  <a:srgbClr val="4B69C6"/>
                </a:solidFill>
                <a:effectLst/>
                <a:latin typeface="Consolas" panose="020B0609020204030204" pitchFamily="49" charset="0"/>
              </a:rPr>
              <a:t>with</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x1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y1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&gt;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and</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x2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y2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&lt;=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800</a:t>
            </a:r>
            <a:endParaRPr lang="en-US" altLang="ko-KR" sz="1400" b="0">
              <a:solidFill>
                <a:srgbClr val="333333"/>
              </a:solidFill>
              <a:effectLst/>
              <a:latin typeface="Consolas" panose="020B0609020204030204" pitchFamily="49" charset="0"/>
            </a:endParaRPr>
          </a:p>
        </p:txBody>
      </p:sp>
      <p:sp>
        <p:nvSpPr>
          <p:cNvPr id="7" name="TextBox 6">
            <a:extLst>
              <a:ext uri="{FF2B5EF4-FFF2-40B4-BE49-F238E27FC236}">
                <a16:creationId xmlns:a16="http://schemas.microsoft.com/office/drawing/2014/main" id="{718B10A7-18C0-CD8C-89F4-04BBA8AB00F1}"/>
              </a:ext>
            </a:extLst>
          </p:cNvPr>
          <p:cNvSpPr txBox="1"/>
          <p:nvPr/>
        </p:nvSpPr>
        <p:spPr>
          <a:xfrm>
            <a:off x="592417" y="5799483"/>
            <a:ext cx="4591936" cy="646331"/>
          </a:xfrm>
          <a:prstGeom prst="rect">
            <a:avLst/>
          </a:prstGeom>
          <a:noFill/>
          <a:ln>
            <a:solidFill>
              <a:schemeClr val="tx1"/>
            </a:solidFill>
            <a:prstDash val="dash"/>
          </a:ln>
        </p:spPr>
        <p:txBody>
          <a:bodyPr wrap="square">
            <a:spAutoFit/>
          </a:bodyPr>
          <a:lstStyle/>
          <a:p>
            <a:pPr algn="ctr"/>
            <a:r>
              <a:rPr lang="ko-KR" altLang="en-US" b="1"/>
              <a:t>Anchors were created at 16 intervals from (8,8) to (792,729).</a:t>
            </a:r>
          </a:p>
        </p:txBody>
      </p:sp>
    </p:spTree>
    <p:extLst>
      <p:ext uri="{BB962C8B-B14F-4D97-AF65-F5344CB8AC3E}">
        <p14:creationId xmlns:p14="http://schemas.microsoft.com/office/powerpoint/2010/main" val="646488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18</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9" name="TextBox 8">
            <a:extLst>
              <a:ext uri="{FF2B5EF4-FFF2-40B4-BE49-F238E27FC236}">
                <a16:creationId xmlns:a16="http://schemas.microsoft.com/office/drawing/2014/main" id="{D321E84B-B454-929C-B172-C42102E2E0A4}"/>
              </a:ext>
            </a:extLst>
          </p:cNvPr>
          <p:cNvSpPr txBox="1"/>
          <p:nvPr/>
        </p:nvSpPr>
        <p:spPr>
          <a:xfrm>
            <a:off x="842282" y="1546079"/>
            <a:ext cx="7409564" cy="5047536"/>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ious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empty</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len</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valid_anchor_boxes</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4</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dtype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float32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ious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fill</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endParaRPr lang="en-US" altLang="ko-KR" sz="1400" b="0">
              <a:solidFill>
                <a:srgbClr val="4B69C6"/>
              </a:solidFill>
              <a:effectLst/>
              <a:latin typeface="Consolas" panose="020B0609020204030204" pitchFamily="49" charset="0"/>
            </a:endParaRPr>
          </a:p>
          <a:p>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enumerate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valid_anchor_boxes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ya1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ya2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anchor_box</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anchor_area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ya2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ya1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for</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j</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gt_box</a:t>
            </a: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in</a:t>
            </a:r>
            <a:r>
              <a:rPr lang="en-US" altLang="ko-KR" sz="1400" b="0">
                <a:solidFill>
                  <a:srgbClr val="333333"/>
                </a:solidFill>
                <a:effectLst/>
                <a:latin typeface="Consolas" panose="020B0609020204030204" pitchFamily="49" charset="0"/>
              </a:rPr>
              <a:t> </a:t>
            </a:r>
            <a:r>
              <a:rPr lang="en-US" altLang="ko-KR" sz="1400" b="1">
                <a:solidFill>
                  <a:srgbClr val="7A3E9D"/>
                </a:solidFill>
                <a:effectLst/>
                <a:latin typeface="Consolas" panose="020B0609020204030204" pitchFamily="49" charset="0"/>
              </a:rPr>
              <a:t>enumerate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bbox</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xb1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yb1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xb2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yb2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gt_box</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box_area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xb2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xb1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yb2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yb1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1">
                <a:solidFill>
                  <a:srgbClr val="AA3731"/>
                </a:solidFill>
                <a:effectLst/>
                <a:latin typeface="Consolas" panose="020B0609020204030204" pitchFamily="49" charset="0"/>
              </a:rPr>
              <a:t>max</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xb1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1">
                <a:solidFill>
                  <a:srgbClr val="AA3731"/>
                </a:solidFill>
                <a:effectLst/>
                <a:latin typeface="Consolas" panose="020B0609020204030204" pitchFamily="49" charset="0"/>
              </a:rPr>
              <a:t>max</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yb1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ya1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1">
                <a:solidFill>
                  <a:srgbClr val="AA3731"/>
                </a:solidFill>
                <a:effectLst/>
                <a:latin typeface="Consolas" panose="020B0609020204030204" pitchFamily="49" charset="0"/>
              </a:rPr>
              <a:t>min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xb2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1">
                <a:solidFill>
                  <a:srgbClr val="AA3731"/>
                </a:solidFill>
                <a:effectLst/>
                <a:latin typeface="Consolas" panose="020B0609020204030204" pitchFamily="49" charset="0"/>
              </a:rPr>
              <a:t>min</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yb2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ya2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if</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inter_x1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&lt;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inter_x2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and</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inter_y1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&lt;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inter_y2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inter_x2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inter_x1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inter_y2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inter_y1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iou</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anchor_area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box_area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inter_area</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4B69C6"/>
                </a:solidFill>
                <a:effectLst/>
                <a:latin typeface="Consolas" panose="020B0609020204030204" pitchFamily="49" charset="0"/>
              </a:rPr>
              <a:t>else</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iou</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ious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j</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iou</a:t>
            </a:r>
            <a:endParaRPr lang="en-US" altLang="ko-KR" sz="1400" b="0">
              <a:solidFill>
                <a:srgbClr val="333333"/>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30B14856-7D65-21F9-2BD4-A5DB25445E1D}"/>
              </a:ext>
            </a:extLst>
          </p:cNvPr>
          <p:cNvSpPr txBox="1"/>
          <p:nvPr/>
        </p:nvSpPr>
        <p:spPr>
          <a:xfrm>
            <a:off x="842282" y="1198010"/>
            <a:ext cx="7242090" cy="369332"/>
          </a:xfrm>
          <a:prstGeom prst="rect">
            <a:avLst/>
          </a:prstGeom>
          <a:noFill/>
        </p:spPr>
        <p:txBody>
          <a:bodyPr wrap="square" rtlCol="0">
            <a:spAutoFit/>
          </a:bodyPr>
          <a:lstStyle/>
          <a:p>
            <a:r>
              <a:rPr lang="en-US" altLang="ko-KR" b="1"/>
              <a:t>Calculate IoU between each anchor box and ground truth box</a:t>
            </a:r>
            <a:endParaRPr lang="ko-KR" altLang="en-US" b="1"/>
          </a:p>
        </p:txBody>
      </p:sp>
      <p:sp>
        <p:nvSpPr>
          <p:cNvPr id="84" name="TextBox 83">
            <a:extLst>
              <a:ext uri="{FF2B5EF4-FFF2-40B4-BE49-F238E27FC236}">
                <a16:creationId xmlns:a16="http://schemas.microsoft.com/office/drawing/2014/main" id="{7665B902-D0AE-EE8F-76A2-99FB3F115C82}"/>
              </a:ext>
            </a:extLst>
          </p:cNvPr>
          <p:cNvSpPr txBox="1"/>
          <p:nvPr/>
        </p:nvSpPr>
        <p:spPr>
          <a:xfrm>
            <a:off x="8123326" y="3801805"/>
            <a:ext cx="2906675" cy="2554545"/>
          </a:xfrm>
          <a:prstGeom prst="rect">
            <a:avLst/>
          </a:prstGeom>
          <a:noFill/>
          <a:ln>
            <a:solidFill>
              <a:schemeClr val="tx1"/>
            </a:solidFill>
            <a:prstDash val="dash"/>
          </a:ln>
        </p:spPr>
        <p:txBody>
          <a:bodyPr wrap="square">
            <a:spAutoFit/>
          </a:bodyPr>
          <a:lstStyle/>
          <a:p>
            <a:r>
              <a:rPr lang="en-US" altLang="ko-KR" sz="1600" b="0" i="0">
                <a:effectLst/>
                <a:latin typeface="Courier New" panose="02070309020205020404" pitchFamily="49" charset="0"/>
              </a:rPr>
              <a:t>[[0. 0. 0. 0.37780452] </a:t>
            </a:r>
          </a:p>
          <a:p>
            <a:r>
              <a:rPr lang="en-US" altLang="ko-KR" sz="1600" b="0" i="0">
                <a:effectLst/>
                <a:latin typeface="Courier New" panose="02070309020205020404" pitchFamily="49" charset="0"/>
              </a:rPr>
              <a:t>[0. 0. 0. 0.33321926] </a:t>
            </a:r>
          </a:p>
          <a:p>
            <a:r>
              <a:rPr lang="en-US" altLang="ko-KR" sz="1600" b="0" i="0">
                <a:effectLst/>
                <a:latin typeface="Courier New" panose="02070309020205020404" pitchFamily="49" charset="0"/>
              </a:rPr>
              <a:t>[0. 0. 0. 0.29009855] </a:t>
            </a:r>
          </a:p>
          <a:p>
            <a:r>
              <a:rPr lang="en-US" altLang="ko-KR" sz="1600" b="0" i="0">
                <a:effectLst/>
                <a:latin typeface="Courier New" panose="02070309020205020404" pitchFamily="49" charset="0"/>
              </a:rPr>
              <a:t>[0. 0. 0. 0.24967977] </a:t>
            </a:r>
          </a:p>
          <a:p>
            <a:r>
              <a:rPr lang="en-US" altLang="ko-KR" sz="1600" b="0" i="0">
                <a:effectLst/>
                <a:latin typeface="Courier New" panose="02070309020205020404" pitchFamily="49" charset="0"/>
              </a:rPr>
              <a:t>[0. 0. 0. 0.2117167 ] </a:t>
            </a:r>
          </a:p>
          <a:p>
            <a:r>
              <a:rPr lang="en-US" altLang="ko-KR" sz="1600" b="0" i="0">
                <a:effectLst/>
                <a:latin typeface="Courier New" panose="02070309020205020404" pitchFamily="49" charset="0"/>
              </a:rPr>
              <a:t>[0. 0. 0. 0.17599213] </a:t>
            </a:r>
          </a:p>
          <a:p>
            <a:r>
              <a:rPr lang="en-US" altLang="ko-KR" sz="1600" b="0" i="0">
                <a:effectLst/>
                <a:latin typeface="Courier New" panose="02070309020205020404" pitchFamily="49" charset="0"/>
              </a:rPr>
              <a:t>[0. 0. 0. 0.14231375] </a:t>
            </a:r>
          </a:p>
          <a:p>
            <a:r>
              <a:rPr lang="en-US" altLang="ko-KR" sz="1600" b="0" i="0">
                <a:effectLst/>
                <a:latin typeface="Courier New" panose="02070309020205020404" pitchFamily="49" charset="0"/>
              </a:rPr>
              <a:t>[0. 0. 0. 0.11051063] </a:t>
            </a:r>
          </a:p>
          <a:p>
            <a:r>
              <a:rPr lang="en-US" altLang="ko-KR" sz="1600" b="0" i="0">
                <a:effectLst/>
                <a:latin typeface="Courier New" panose="02070309020205020404" pitchFamily="49" charset="0"/>
              </a:rPr>
              <a:t>[0. 0. 0. 0.08043041] </a:t>
            </a:r>
          </a:p>
          <a:p>
            <a:r>
              <a:rPr lang="en-US" altLang="ko-KR" sz="1600" b="0" i="0">
                <a:effectLst/>
                <a:latin typeface="Courier New" panose="02070309020205020404" pitchFamily="49" charset="0"/>
              </a:rPr>
              <a:t>[0. 0. 0. 0.05193678]]</a:t>
            </a:r>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A445178F-7BC2-1087-476E-A6FB496BB4B4}"/>
                  </a:ext>
                </a:extLst>
              </p:cNvPr>
              <p:cNvSpPr txBox="1"/>
              <p:nvPr/>
            </p:nvSpPr>
            <p:spPr>
              <a:xfrm>
                <a:off x="7019365" y="6356350"/>
                <a:ext cx="5114599" cy="307777"/>
              </a:xfrm>
              <a:prstGeom prst="rect">
                <a:avLst/>
              </a:prstGeom>
              <a:noFill/>
            </p:spPr>
            <p:txBody>
              <a:bodyPr wrap="square" rtlCol="0">
                <a:spAutoFit/>
              </a:bodyPr>
              <a:lstStyle/>
              <a:p>
                <a:r>
                  <a:rPr lang="en-US" altLang="ko-KR" sz="1400"/>
                  <a:t>Some IoU between </a:t>
                </a:r>
                <a14:m>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𝑖</m:t>
                        </m:r>
                      </m:e>
                      <m:sub>
                        <m:r>
                          <a:rPr lang="en-US" altLang="ko-KR" sz="1400" b="0" i="1" smtClean="0">
                            <a:latin typeface="Cambria Math" panose="02040503050406030204" pitchFamily="18" charset="0"/>
                          </a:rPr>
                          <m:t>𝑡h</m:t>
                        </m:r>
                      </m:sub>
                    </m:sSub>
                  </m:oMath>
                </a14:m>
                <a:r>
                  <a:rPr lang="en-US" altLang="ko-KR" sz="1400"/>
                  <a:t> anchor box and </a:t>
                </a:r>
                <a14:m>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𝑗</m:t>
                        </m:r>
                      </m:e>
                      <m:sub>
                        <m:r>
                          <a:rPr lang="en-US" altLang="ko-KR" sz="1400" b="0" i="1" smtClean="0">
                            <a:latin typeface="Cambria Math" panose="02040503050406030204" pitchFamily="18" charset="0"/>
                          </a:rPr>
                          <m:t>𝑡h</m:t>
                        </m:r>
                      </m:sub>
                    </m:sSub>
                  </m:oMath>
                </a14:m>
                <a:r>
                  <a:rPr lang="en-US" altLang="ko-KR" sz="1400"/>
                  <a:t> ground truth box</a:t>
                </a:r>
                <a:endParaRPr lang="ko-KR" altLang="en-US" sz="1400"/>
              </a:p>
            </p:txBody>
          </p:sp>
        </mc:Choice>
        <mc:Fallback>
          <p:sp>
            <p:nvSpPr>
              <p:cNvPr id="85" name="TextBox 84">
                <a:extLst>
                  <a:ext uri="{FF2B5EF4-FFF2-40B4-BE49-F238E27FC236}">
                    <a16:creationId xmlns:a16="http://schemas.microsoft.com/office/drawing/2014/main" id="{A445178F-7BC2-1087-476E-A6FB496BB4B4}"/>
                  </a:ext>
                </a:extLst>
              </p:cNvPr>
              <p:cNvSpPr txBox="1">
                <a:spLocks noRot="1" noChangeAspect="1" noMove="1" noResize="1" noEditPoints="1" noAdjustHandles="1" noChangeArrowheads="1" noChangeShapeType="1" noTextEdit="1"/>
              </p:cNvSpPr>
              <p:nvPr/>
            </p:nvSpPr>
            <p:spPr>
              <a:xfrm>
                <a:off x="7019365" y="6356350"/>
                <a:ext cx="5114599" cy="307777"/>
              </a:xfrm>
              <a:prstGeom prst="rect">
                <a:avLst/>
              </a:prstGeom>
              <a:blipFill>
                <a:blip r:embed="rId2"/>
                <a:stretch>
                  <a:fillRect l="-358" t="-4000" b="-2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03217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19</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5" name="TextBox 4">
            <a:extLst>
              <a:ext uri="{FF2B5EF4-FFF2-40B4-BE49-F238E27FC236}">
                <a16:creationId xmlns:a16="http://schemas.microsoft.com/office/drawing/2014/main" id="{50DA4A9F-6092-E2CF-58FA-4BAF7001D53A}"/>
              </a:ext>
            </a:extLst>
          </p:cNvPr>
          <p:cNvSpPr txBox="1"/>
          <p:nvPr/>
        </p:nvSpPr>
        <p:spPr>
          <a:xfrm>
            <a:off x="842282" y="1687888"/>
            <a:ext cx="6095114" cy="2339102"/>
          </a:xfrm>
          <a:prstGeom prst="rect">
            <a:avLst/>
          </a:prstGeom>
          <a:noFill/>
        </p:spPr>
        <p:txBody>
          <a:bodyPr wrap="square">
            <a:spAutoFit/>
          </a:bodyPr>
          <a:lstStyle/>
          <a:p>
            <a:r>
              <a:rPr lang="en-US" altLang="ko-KR" sz="1600" b="0">
                <a:solidFill>
                  <a:srgbClr val="7A3E9D"/>
                </a:solidFill>
                <a:effectLst/>
                <a:latin typeface="Consolas" panose="020B0609020204030204" pitchFamily="49" charset="0"/>
              </a:rPr>
              <a:t>gt_argmax_ious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ious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argmax</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axis</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1">
                <a:solidFill>
                  <a:srgbClr val="AA3731"/>
                </a:solidFill>
                <a:effectLst/>
                <a:latin typeface="Consolas" panose="020B0609020204030204" pitchFamily="49" charset="0"/>
              </a:rPr>
              <a:t>print</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gt_argmax_ious</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gt_max_ious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ious</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gt_argmax_ious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np</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arange</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ious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shape</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1">
                <a:solidFill>
                  <a:srgbClr val="AA3731"/>
                </a:solidFill>
                <a:effectLst/>
                <a:latin typeface="Consolas" panose="020B0609020204030204" pitchFamily="49" charset="0"/>
              </a:rPr>
              <a:t>print</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gt_max_ious</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gt_argmax_ious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np</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where</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ious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gt_max_ious</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1">
                <a:solidFill>
                  <a:srgbClr val="AA3731"/>
                </a:solidFill>
                <a:effectLst/>
                <a:latin typeface="Consolas" panose="020B0609020204030204" pitchFamily="49" charset="0"/>
              </a:rPr>
              <a:t>print</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gt_argmax_ious</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p:txBody>
      </p:sp>
      <p:sp>
        <p:nvSpPr>
          <p:cNvPr id="45" name="TextBox 44">
            <a:extLst>
              <a:ext uri="{FF2B5EF4-FFF2-40B4-BE49-F238E27FC236}">
                <a16:creationId xmlns:a16="http://schemas.microsoft.com/office/drawing/2014/main" id="{0C9724D7-8112-63A8-F6EC-3E0F985A1B7B}"/>
              </a:ext>
            </a:extLst>
          </p:cNvPr>
          <p:cNvSpPr txBox="1"/>
          <p:nvPr/>
        </p:nvSpPr>
        <p:spPr>
          <a:xfrm>
            <a:off x="6828789" y="4199930"/>
            <a:ext cx="4713229" cy="2031325"/>
          </a:xfrm>
          <a:prstGeom prst="rect">
            <a:avLst/>
          </a:prstGeom>
          <a:noFill/>
          <a:ln>
            <a:solidFill>
              <a:schemeClr val="tx1"/>
            </a:solidFill>
            <a:prstDash val="dash"/>
          </a:ln>
        </p:spPr>
        <p:txBody>
          <a:bodyPr wrap="square">
            <a:spAutoFit/>
          </a:bodyPr>
          <a:lstStyle/>
          <a:p>
            <a:r>
              <a:rPr lang="en-US" altLang="ko-KR" sz="1400" b="0" i="0">
                <a:effectLst/>
                <a:latin typeface="Courier New" panose="02070309020205020404" pitchFamily="49" charset="0"/>
              </a:rPr>
              <a:t>[1008 2862 5935 8699] </a:t>
            </a:r>
          </a:p>
          <a:p>
            <a:r>
              <a:rPr lang="en-US" altLang="ko-KR" sz="1400" b="0" i="0">
                <a:effectLst/>
                <a:latin typeface="Courier New" panose="02070309020205020404" pitchFamily="49" charset="0"/>
              </a:rPr>
              <a:t>[0.58514285 0.5752716 0.5255493 0.6325869 ]</a:t>
            </a:r>
          </a:p>
          <a:p>
            <a:pPr marL="90488" indent="-90488"/>
            <a:r>
              <a:rPr lang="en-US" altLang="ko-KR" sz="1400" b="0" i="0">
                <a:effectLst/>
                <a:latin typeface="Courier New" panose="02070309020205020404" pitchFamily="49" charset="0"/>
              </a:rPr>
              <a:t>[1008 1013 1018 1226 1232 1238 2862 2869 2876 3108 3115 3122 3336 3343 3350 3354 3357 3361 3364 3368 3371 3377 3383 3389 3600 3607 3614 3846 3853 3860 5935 5942 6164 6171 6178 6181 6185 6188 6192 6198 6427 6434 8699 8703 8707]</a:t>
            </a:r>
          </a:p>
          <a:p>
            <a:pPr marL="90488" indent="-90488" algn="ctr"/>
            <a:r>
              <a:rPr lang="en-US" altLang="ko-KR" sz="1400"/>
              <a:t>Results of print()</a:t>
            </a:r>
            <a:endParaRPr lang="ko-KR" altLang="en-US" sz="1400"/>
          </a:p>
        </p:txBody>
      </p:sp>
      <p:sp>
        <p:nvSpPr>
          <p:cNvPr id="47" name="TextBox 46">
            <a:extLst>
              <a:ext uri="{FF2B5EF4-FFF2-40B4-BE49-F238E27FC236}">
                <a16:creationId xmlns:a16="http://schemas.microsoft.com/office/drawing/2014/main" id="{A423D342-D6E5-4206-77F5-7275DE34F8A7}"/>
              </a:ext>
            </a:extLst>
          </p:cNvPr>
          <p:cNvSpPr txBox="1"/>
          <p:nvPr/>
        </p:nvSpPr>
        <p:spPr>
          <a:xfrm>
            <a:off x="842282" y="4474887"/>
            <a:ext cx="6095114" cy="1631216"/>
          </a:xfrm>
          <a:prstGeom prst="rect">
            <a:avLst/>
          </a:prstGeom>
          <a:noFill/>
        </p:spPr>
        <p:txBody>
          <a:bodyPr wrap="square">
            <a:spAutoFit/>
          </a:bodyPr>
          <a:lstStyle/>
          <a:p>
            <a:r>
              <a:rPr lang="en-US" altLang="ko-KR" sz="1600" b="0">
                <a:solidFill>
                  <a:srgbClr val="7A3E9D"/>
                </a:solidFill>
                <a:effectLst/>
                <a:latin typeface="Consolas" panose="020B0609020204030204" pitchFamily="49" charset="0"/>
              </a:rPr>
              <a:t>pos_iou_threshold</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0.7</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neg_iou_threshold</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0.3</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333333"/>
                </a:solidFill>
                <a:effectLst/>
                <a:latin typeface="Consolas" panose="020B0609020204030204" pitchFamily="49" charset="0"/>
              </a:rPr>
              <a:t>label</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gt_argmax_ious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endParaRPr lang="en-US" altLang="ko-KR" sz="1600" b="0">
              <a:solidFill>
                <a:srgbClr val="333333"/>
              </a:solidFill>
              <a:effectLst/>
              <a:latin typeface="Consolas" panose="020B0609020204030204" pitchFamily="49" charset="0"/>
            </a:endParaRPr>
          </a:p>
          <a:p>
            <a:r>
              <a:rPr lang="en-US" altLang="ko-KR" sz="1600" b="0">
                <a:solidFill>
                  <a:srgbClr val="333333"/>
                </a:solidFill>
                <a:effectLst/>
                <a:latin typeface="Consolas" panose="020B0609020204030204" pitchFamily="49" charset="0"/>
              </a:rPr>
              <a:t>label</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max_ious </a:t>
            </a:r>
            <a:r>
              <a:rPr lang="en-US" altLang="ko-KR" sz="1600" b="0">
                <a:solidFill>
                  <a:srgbClr val="777777"/>
                </a:solidFill>
                <a:effectLst/>
                <a:latin typeface="Consolas" panose="020B0609020204030204" pitchFamily="49" charset="0"/>
              </a:rPr>
              <a:t>&gt;=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pos_iou_threshold</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endParaRPr lang="en-US" altLang="ko-KR" sz="1600" b="0">
              <a:solidFill>
                <a:srgbClr val="333333"/>
              </a:solidFill>
              <a:effectLst/>
              <a:latin typeface="Consolas" panose="020B0609020204030204" pitchFamily="49" charset="0"/>
            </a:endParaRPr>
          </a:p>
          <a:p>
            <a:r>
              <a:rPr lang="en-US" altLang="ko-KR" sz="1600" b="0">
                <a:solidFill>
                  <a:srgbClr val="333333"/>
                </a:solidFill>
                <a:effectLst/>
                <a:latin typeface="Consolas" panose="020B0609020204030204" pitchFamily="49" charset="0"/>
              </a:rPr>
              <a:t>label</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max_ious </a:t>
            </a:r>
            <a:r>
              <a:rPr lang="en-US" altLang="ko-KR" sz="1600" b="0">
                <a:solidFill>
                  <a:srgbClr val="777777"/>
                </a:solidFill>
                <a:effectLst/>
                <a:latin typeface="Consolas" panose="020B0609020204030204" pitchFamily="49" charset="0"/>
              </a:rPr>
              <a:t>&lt;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neg_iou_threshold</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a:t>
            </a:r>
            <a:endParaRPr lang="en-US" altLang="ko-KR" sz="1600" b="0">
              <a:solidFill>
                <a:srgbClr val="333333"/>
              </a:solidFill>
              <a:effectLst/>
              <a:latin typeface="Consolas" panose="020B0609020204030204" pitchFamily="49" charset="0"/>
            </a:endParaRPr>
          </a:p>
        </p:txBody>
      </p:sp>
      <p:sp>
        <p:nvSpPr>
          <p:cNvPr id="48" name="TextBox 47">
            <a:extLst>
              <a:ext uri="{FF2B5EF4-FFF2-40B4-BE49-F238E27FC236}">
                <a16:creationId xmlns:a16="http://schemas.microsoft.com/office/drawing/2014/main" id="{3CCA2B62-589D-DAAB-5AB2-A03F55852DDE}"/>
              </a:ext>
            </a:extLst>
          </p:cNvPr>
          <p:cNvSpPr txBox="1"/>
          <p:nvPr/>
        </p:nvSpPr>
        <p:spPr>
          <a:xfrm>
            <a:off x="842282" y="1348977"/>
            <a:ext cx="5316280" cy="369332"/>
          </a:xfrm>
          <a:prstGeom prst="rect">
            <a:avLst/>
          </a:prstGeom>
          <a:noFill/>
        </p:spPr>
        <p:txBody>
          <a:bodyPr wrap="square" rtlCol="0">
            <a:spAutoFit/>
          </a:bodyPr>
          <a:lstStyle/>
          <a:p>
            <a:r>
              <a:rPr lang="en-US" altLang="ko-KR" b="1"/>
              <a:t>Print max IoUs in ground truth box.</a:t>
            </a:r>
            <a:endParaRPr lang="ko-KR" altLang="en-US" b="1"/>
          </a:p>
        </p:txBody>
      </p:sp>
      <p:sp>
        <p:nvSpPr>
          <p:cNvPr id="49" name="TextBox 48">
            <a:extLst>
              <a:ext uri="{FF2B5EF4-FFF2-40B4-BE49-F238E27FC236}">
                <a16:creationId xmlns:a16="http://schemas.microsoft.com/office/drawing/2014/main" id="{198159C9-66D7-0650-D90D-4D0EF1186662}"/>
              </a:ext>
            </a:extLst>
          </p:cNvPr>
          <p:cNvSpPr txBox="1"/>
          <p:nvPr/>
        </p:nvSpPr>
        <p:spPr>
          <a:xfrm>
            <a:off x="842282" y="4066272"/>
            <a:ext cx="5316280" cy="369332"/>
          </a:xfrm>
          <a:prstGeom prst="rect">
            <a:avLst/>
          </a:prstGeom>
          <a:noFill/>
        </p:spPr>
        <p:txBody>
          <a:bodyPr wrap="square" rtlCol="0">
            <a:spAutoFit/>
          </a:bodyPr>
          <a:lstStyle/>
          <a:p>
            <a:r>
              <a:rPr lang="en-US" altLang="ko-KR" b="1"/>
              <a:t>Label according to IoUs.</a:t>
            </a:r>
            <a:endParaRPr lang="ko-KR" altLang="en-US" b="1"/>
          </a:p>
        </p:txBody>
      </p:sp>
      <p:sp>
        <p:nvSpPr>
          <p:cNvPr id="9" name="TextBox 8">
            <a:extLst>
              <a:ext uri="{FF2B5EF4-FFF2-40B4-BE49-F238E27FC236}">
                <a16:creationId xmlns:a16="http://schemas.microsoft.com/office/drawing/2014/main" id="{43FC1DD3-BF44-79E9-12CC-06A48C3C96FB}"/>
              </a:ext>
            </a:extLst>
          </p:cNvPr>
          <p:cNvSpPr txBox="1"/>
          <p:nvPr/>
        </p:nvSpPr>
        <p:spPr>
          <a:xfrm>
            <a:off x="6756991" y="1737249"/>
            <a:ext cx="5029600" cy="1846659"/>
          </a:xfrm>
          <a:prstGeom prst="rect">
            <a:avLst/>
          </a:prstGeom>
          <a:noFill/>
          <a:ln>
            <a:solidFill>
              <a:schemeClr val="tx1"/>
            </a:solidFill>
            <a:prstDash val="dash"/>
          </a:ln>
        </p:spPr>
        <p:txBody>
          <a:bodyPr wrap="square">
            <a:spAutoFit/>
          </a:bodyPr>
          <a:lstStyle/>
          <a:p>
            <a:r>
              <a:rPr lang="en-US" altLang="ko-KR" sz="1600" b="0">
                <a:solidFill>
                  <a:srgbClr val="7A3E9D"/>
                </a:solidFill>
                <a:effectLst/>
                <a:latin typeface="Consolas" panose="020B0609020204030204" pitchFamily="49" charset="0"/>
              </a:rPr>
              <a:t>gt_argmax_ious</a:t>
            </a:r>
            <a:endParaRPr lang="en-US" altLang="ko-KR" sz="1600"/>
          </a:p>
          <a:p>
            <a:r>
              <a:rPr lang="en-US" altLang="ko-KR" sz="1600"/>
              <a:t>T</a:t>
            </a:r>
            <a:r>
              <a:rPr lang="ko-KR" altLang="en-US" sz="1600"/>
              <a:t>he index of the anchor box with the highest IoU</a:t>
            </a:r>
            <a:r>
              <a:rPr lang="en-US" altLang="ko-KR" sz="1600"/>
              <a:t>.</a:t>
            </a:r>
          </a:p>
          <a:p>
            <a:r>
              <a:rPr lang="en-US" altLang="ko-KR" sz="1600" b="0">
                <a:solidFill>
                  <a:srgbClr val="7A3E9D"/>
                </a:solidFill>
                <a:effectLst/>
                <a:latin typeface="Consolas" panose="020B0609020204030204" pitchFamily="49" charset="0"/>
              </a:rPr>
              <a:t>gt_max_ious</a:t>
            </a:r>
            <a:endParaRPr lang="en-US" altLang="ko-KR" sz="1600"/>
          </a:p>
          <a:p>
            <a:r>
              <a:rPr lang="en-US" altLang="ko-KR" sz="1600"/>
              <a:t>IoU value with the maximum value for each ground truth box.</a:t>
            </a:r>
          </a:p>
          <a:p>
            <a:r>
              <a:rPr lang="en-US" altLang="ko-KR" sz="1600" b="0">
                <a:solidFill>
                  <a:srgbClr val="7A3E9D"/>
                </a:solidFill>
                <a:effectLst/>
                <a:latin typeface="Consolas" panose="020B0609020204030204" pitchFamily="49" charset="0"/>
              </a:rPr>
              <a:t>gt_argmax_ious</a:t>
            </a:r>
          </a:p>
          <a:p>
            <a:r>
              <a:rPr lang="en-US" altLang="ko-KR" sz="1600"/>
              <a:t>Index of the anchor box with the highest IoU value</a:t>
            </a:r>
            <a:endParaRPr lang="ko-KR" altLang="en-US" sz="1600"/>
          </a:p>
        </p:txBody>
      </p:sp>
      <p:grpSp>
        <p:nvGrpSpPr>
          <p:cNvPr id="10" name="그룹 9">
            <a:extLst>
              <a:ext uri="{FF2B5EF4-FFF2-40B4-BE49-F238E27FC236}">
                <a16:creationId xmlns:a16="http://schemas.microsoft.com/office/drawing/2014/main" id="{1F3C6FB8-7664-8B3F-88E6-2D5C49210998}"/>
              </a:ext>
            </a:extLst>
          </p:cNvPr>
          <p:cNvGrpSpPr/>
          <p:nvPr/>
        </p:nvGrpSpPr>
        <p:grpSpPr>
          <a:xfrm flipH="1">
            <a:off x="6224345" y="1737249"/>
            <a:ext cx="532645" cy="2339102"/>
            <a:chOff x="3103581" y="3359482"/>
            <a:chExt cx="532645" cy="1371894"/>
          </a:xfrm>
        </p:grpSpPr>
        <p:grpSp>
          <p:nvGrpSpPr>
            <p:cNvPr id="13" name="그룹 12">
              <a:extLst>
                <a:ext uri="{FF2B5EF4-FFF2-40B4-BE49-F238E27FC236}">
                  <a16:creationId xmlns:a16="http://schemas.microsoft.com/office/drawing/2014/main" id="{5F9B8446-7B19-B7DA-FBB4-D61E5CFF1150}"/>
                </a:ext>
              </a:extLst>
            </p:cNvPr>
            <p:cNvGrpSpPr/>
            <p:nvPr/>
          </p:nvGrpSpPr>
          <p:grpSpPr>
            <a:xfrm flipH="1">
              <a:off x="3369390" y="3359482"/>
              <a:ext cx="266836" cy="1371894"/>
              <a:chOff x="6212541" y="3198167"/>
              <a:chExt cx="321270" cy="1452062"/>
            </a:xfrm>
          </p:grpSpPr>
          <p:cxnSp>
            <p:nvCxnSpPr>
              <p:cNvPr id="16" name="직선 연결선 15">
                <a:extLst>
                  <a:ext uri="{FF2B5EF4-FFF2-40B4-BE49-F238E27FC236}">
                    <a16:creationId xmlns:a16="http://schemas.microsoft.com/office/drawing/2014/main" id="{E6629F9A-B096-E305-9D85-FCCD847BCA78}"/>
                  </a:ext>
                </a:extLst>
              </p:cNvPr>
              <p:cNvCxnSpPr/>
              <p:nvPr/>
            </p:nvCxnSpPr>
            <p:spPr>
              <a:xfrm>
                <a:off x="6212541" y="3198167"/>
                <a:ext cx="32127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8" name="직선 연결선 17">
                <a:extLst>
                  <a:ext uri="{FF2B5EF4-FFF2-40B4-BE49-F238E27FC236}">
                    <a16:creationId xmlns:a16="http://schemas.microsoft.com/office/drawing/2014/main" id="{1171C4DC-89C5-72E3-6B14-EA211DDF8476}"/>
                  </a:ext>
                </a:extLst>
              </p:cNvPr>
              <p:cNvCxnSpPr>
                <a:cxnSpLocks/>
              </p:cNvCxnSpPr>
              <p:nvPr/>
            </p:nvCxnSpPr>
            <p:spPr>
              <a:xfrm>
                <a:off x="6533811" y="3198167"/>
                <a:ext cx="0" cy="1452062"/>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9" name="직선 연결선 18">
                <a:extLst>
                  <a:ext uri="{FF2B5EF4-FFF2-40B4-BE49-F238E27FC236}">
                    <a16:creationId xmlns:a16="http://schemas.microsoft.com/office/drawing/2014/main" id="{00DF7FC0-65DA-AFB8-E070-0C6DE4541433}"/>
                  </a:ext>
                </a:extLst>
              </p:cNvPr>
              <p:cNvCxnSpPr/>
              <p:nvPr/>
            </p:nvCxnSpPr>
            <p:spPr>
              <a:xfrm>
                <a:off x="6212541" y="4650229"/>
                <a:ext cx="321270"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cxnSp>
          <p:nvCxnSpPr>
            <p:cNvPr id="12" name="직선 연결선 11">
              <a:extLst>
                <a:ext uri="{FF2B5EF4-FFF2-40B4-BE49-F238E27FC236}">
                  <a16:creationId xmlns:a16="http://schemas.microsoft.com/office/drawing/2014/main" id="{D1FEC3D3-89E5-B9D8-3D8D-A4EB0E9825F7}"/>
                </a:ext>
              </a:extLst>
            </p:cNvPr>
            <p:cNvCxnSpPr>
              <a:cxnSpLocks/>
            </p:cNvCxnSpPr>
            <p:nvPr/>
          </p:nvCxnSpPr>
          <p:spPr>
            <a:xfrm>
              <a:off x="3103581" y="4042781"/>
              <a:ext cx="253878"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7429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78042F3-6354-83C7-EBEA-61C14017A25C}"/>
              </a:ext>
            </a:extLst>
          </p:cNvPr>
          <p:cNvSpPr>
            <a:spLocks noGrp="1"/>
          </p:cNvSpPr>
          <p:nvPr>
            <p:ph type="sldNum" sz="quarter" idx="4"/>
          </p:nvPr>
        </p:nvSpPr>
        <p:spPr/>
        <p:txBody>
          <a:bodyPr/>
          <a:lstStyle/>
          <a:p>
            <a:fld id="{E9F95EAE-C241-4C79-AF4C-08AC2D9DBA6B}" type="slidenum">
              <a:rPr lang="ko-KR" altLang="en-US" smtClean="0"/>
              <a:pPr/>
              <a:t>2</a:t>
            </a:fld>
            <a:endParaRPr lang="ko-KR" altLang="en-US"/>
          </a:p>
        </p:txBody>
      </p:sp>
      <p:pic>
        <p:nvPicPr>
          <p:cNvPr id="3" name="Picture 4">
            <a:extLst>
              <a:ext uri="{FF2B5EF4-FFF2-40B4-BE49-F238E27FC236}">
                <a16:creationId xmlns:a16="http://schemas.microsoft.com/office/drawing/2014/main" id="{3342B11E-0439-0A77-7FA0-0AF21C84E393}"/>
              </a:ext>
            </a:extLst>
          </p:cNvPr>
          <p:cNvPicPr>
            <a:picLocks noChangeAspect="1"/>
          </p:cNvPicPr>
          <p:nvPr/>
        </p:nvPicPr>
        <p:blipFill rotWithShape="1">
          <a:blip r:embed="rId2"/>
          <a:srcRect l="26664" r="31113"/>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cxnSp>
        <p:nvCxnSpPr>
          <p:cNvPr id="4" name="직선 연결선 3">
            <a:extLst>
              <a:ext uri="{FF2B5EF4-FFF2-40B4-BE49-F238E27FC236}">
                <a16:creationId xmlns:a16="http://schemas.microsoft.com/office/drawing/2014/main" id="{445D65AD-FEAF-8C62-73D5-96DA34781EB0}"/>
              </a:ext>
            </a:extLst>
          </p:cNvPr>
          <p:cNvCxnSpPr>
            <a:cxnSpLocks/>
          </p:cNvCxnSpPr>
          <p:nvPr/>
        </p:nvCxnSpPr>
        <p:spPr>
          <a:xfrm>
            <a:off x="4338205" y="1121229"/>
            <a:ext cx="7011513"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CBCD44FD-C2E7-72B7-0544-2A664313EE54}"/>
              </a:ext>
            </a:extLst>
          </p:cNvPr>
          <p:cNvSpPr txBox="1"/>
          <p:nvPr/>
        </p:nvSpPr>
        <p:spPr>
          <a:xfrm>
            <a:off x="4431723" y="607868"/>
            <a:ext cx="4255077" cy="369332"/>
          </a:xfrm>
          <a:prstGeom prst="rect">
            <a:avLst/>
          </a:prstGeom>
          <a:noFill/>
        </p:spPr>
        <p:txBody>
          <a:bodyPr wrap="square" rtlCol="0">
            <a:spAutoFit/>
          </a:bodyPr>
          <a:lstStyle/>
          <a:p>
            <a:r>
              <a:rPr lang="en-US" altLang="ko-KR" b="1"/>
              <a:t>Table of Contents</a:t>
            </a:r>
            <a:endParaRPr lang="ko-KR" altLang="en-US" b="1"/>
          </a:p>
        </p:txBody>
      </p:sp>
      <p:sp>
        <p:nvSpPr>
          <p:cNvPr id="8" name="TextBox 7">
            <a:extLst>
              <a:ext uri="{FF2B5EF4-FFF2-40B4-BE49-F238E27FC236}">
                <a16:creationId xmlns:a16="http://schemas.microsoft.com/office/drawing/2014/main" id="{5DF00C4A-C81F-E60D-C1FC-EB9D537369B0}"/>
              </a:ext>
            </a:extLst>
          </p:cNvPr>
          <p:cNvSpPr txBox="1"/>
          <p:nvPr/>
        </p:nvSpPr>
        <p:spPr>
          <a:xfrm>
            <a:off x="4431722" y="1496291"/>
            <a:ext cx="6917995" cy="2862322"/>
          </a:xfrm>
          <a:prstGeom prst="rect">
            <a:avLst/>
          </a:prstGeom>
          <a:noFill/>
        </p:spPr>
        <p:txBody>
          <a:bodyPr wrap="square" rtlCol="0">
            <a:spAutoFit/>
          </a:bodyPr>
          <a:lstStyle/>
          <a:p>
            <a:r>
              <a:rPr lang="en-US" altLang="ko-KR" sz="1800"/>
              <a:t>1. Before Faster R-CNN</a:t>
            </a:r>
            <a:r>
              <a:rPr lang="en-US" altLang="ko-KR"/>
              <a:t> ..……………………………..…………….………..…..... 3</a:t>
            </a:r>
            <a:endParaRPr lang="en-US" altLang="ko-KR">
              <a:latin typeface="맑은 고딕" panose="020B0503020000020004" pitchFamily="50" charset="-127"/>
              <a:ea typeface="맑은 고딕" panose="020B0503020000020004" pitchFamily="50" charset="-127"/>
            </a:endParaRPr>
          </a:p>
          <a:p>
            <a:endParaRPr lang="en-US" altLang="ko-KR"/>
          </a:p>
          <a:p>
            <a:endParaRPr lang="en-US" altLang="ko-KR"/>
          </a:p>
          <a:p>
            <a:r>
              <a:rPr lang="en-US" altLang="ko-KR"/>
              <a:t>2. </a:t>
            </a:r>
            <a:r>
              <a:rPr lang="en-US" altLang="ko-KR" sz="1800"/>
              <a:t>Faster R-CNN …...</a:t>
            </a:r>
            <a:r>
              <a:rPr lang="en-US" altLang="ko-KR"/>
              <a:t>……………………………………………………………..….....</a:t>
            </a:r>
            <a:r>
              <a:rPr lang="en-US" altLang="ko-KR" sz="1800"/>
              <a:t> 9</a:t>
            </a:r>
            <a:endParaRPr lang="en-US" altLang="ko-KR"/>
          </a:p>
          <a:p>
            <a:endParaRPr lang="en-US" altLang="ko-KR"/>
          </a:p>
          <a:p>
            <a:endParaRPr lang="en-US" altLang="ko-KR"/>
          </a:p>
          <a:p>
            <a:r>
              <a:rPr lang="en-US" altLang="ko-KR"/>
              <a:t>3.</a:t>
            </a:r>
            <a:r>
              <a:rPr lang="en-US" altLang="ko-KR" sz="1800" i="0">
                <a:effectLst/>
              </a:rPr>
              <a:t> </a:t>
            </a:r>
            <a:r>
              <a:rPr lang="en-US" altLang="ko-KR"/>
              <a:t>Faster </a:t>
            </a:r>
            <a:r>
              <a:rPr lang="en-US" altLang="ko-KR" sz="1800" i="0">
                <a:effectLst/>
              </a:rPr>
              <a:t>R-CNN Coding Using pytorch  ..</a:t>
            </a:r>
            <a:r>
              <a:rPr lang="en-US" altLang="ko-KR" sz="1800"/>
              <a:t>…….…………….</a:t>
            </a:r>
            <a:r>
              <a:rPr lang="en-US" altLang="ko-KR"/>
              <a:t>…………..</a:t>
            </a:r>
            <a:r>
              <a:rPr lang="en-US" altLang="ko-KR" sz="1800"/>
              <a:t> 14</a:t>
            </a:r>
          </a:p>
          <a:p>
            <a:endParaRPr lang="en-US" altLang="ko-KR"/>
          </a:p>
          <a:p>
            <a:endParaRPr lang="en-US" altLang="ko-KR"/>
          </a:p>
          <a:p>
            <a:r>
              <a:rPr lang="en-US" altLang="ko-KR"/>
              <a:t>4</a:t>
            </a:r>
            <a:r>
              <a:rPr lang="en-US" altLang="ko-KR" sz="1800" i="0">
                <a:effectLst/>
              </a:rPr>
              <a:t>. Conclusions </a:t>
            </a:r>
            <a:r>
              <a:rPr lang="en-US" altLang="ko-KR" sz="1800"/>
              <a:t>………….………………………………………………….</a:t>
            </a:r>
            <a:r>
              <a:rPr lang="en-US" altLang="ko-KR"/>
              <a:t>…………..</a:t>
            </a:r>
            <a:r>
              <a:rPr lang="en-US" altLang="ko-KR" sz="1800"/>
              <a:t> </a:t>
            </a:r>
            <a:r>
              <a:rPr lang="en-US" altLang="ko-KR"/>
              <a:t>29</a:t>
            </a:r>
            <a:endParaRPr lang="ko-KR" altLang="en-US"/>
          </a:p>
        </p:txBody>
      </p:sp>
    </p:spTree>
    <p:extLst>
      <p:ext uri="{BB962C8B-B14F-4D97-AF65-F5344CB8AC3E}">
        <p14:creationId xmlns:p14="http://schemas.microsoft.com/office/powerpoint/2010/main" val="798500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20</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12" name="TextBox 11">
            <a:extLst>
              <a:ext uri="{FF2B5EF4-FFF2-40B4-BE49-F238E27FC236}">
                <a16:creationId xmlns:a16="http://schemas.microsoft.com/office/drawing/2014/main" id="{D7F0C580-F3E2-3710-C931-77D08623A1B8}"/>
              </a:ext>
            </a:extLst>
          </p:cNvPr>
          <p:cNvSpPr txBox="1"/>
          <p:nvPr/>
        </p:nvSpPr>
        <p:spPr>
          <a:xfrm>
            <a:off x="842282" y="2080138"/>
            <a:ext cx="8366494" cy="3847207"/>
          </a:xfrm>
          <a:prstGeom prst="rect">
            <a:avLst/>
          </a:prstGeom>
          <a:noFill/>
        </p:spPr>
        <p:txBody>
          <a:bodyPr wrap="square">
            <a:spAutoFit/>
          </a:bodyPr>
          <a:lstStyle/>
          <a:p>
            <a:r>
              <a:rPr lang="en-US" altLang="ko-KR" sz="1600" b="0">
                <a:solidFill>
                  <a:srgbClr val="7A3E9D"/>
                </a:solidFill>
                <a:effectLst/>
                <a:latin typeface="Consolas" panose="020B0609020204030204" pitchFamily="49" charset="0"/>
              </a:rPr>
              <a:t>in_channels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512</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mid_channels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512</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n_anchor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9</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conv1</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Conv2d</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in_channels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mid_channels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3</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conv1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weight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normal_</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0.01</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conv1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bias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zero_</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endParaRPr lang="en-US" altLang="ko-KR" sz="1600">
              <a:solidFill>
                <a:srgbClr val="333333"/>
              </a:solidFill>
              <a:latin typeface="Consolas" panose="020B0609020204030204" pitchFamily="49" charset="0"/>
            </a:endParaRPr>
          </a:p>
          <a:p>
            <a:r>
              <a:rPr lang="en-US" altLang="ko-KR" sz="1600" b="0">
                <a:solidFill>
                  <a:srgbClr val="7A3E9D"/>
                </a:solidFill>
                <a:effectLst/>
                <a:latin typeface="Consolas" panose="020B0609020204030204" pitchFamily="49" charset="0"/>
              </a:rPr>
              <a:t>reg_layer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Conv2d</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mid_channels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n_anchor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reg_layer</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weight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normal_</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0.01</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reg_layer</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bias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zero_</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cls_layer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Conv2d</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mid_channels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n_anchor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2</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cls_layer</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weight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normal_</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0.01</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cls_layer</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bias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zero_</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4C1C22DA-0C65-9DDC-E77B-9FB204F12DA5}"/>
              </a:ext>
            </a:extLst>
          </p:cNvPr>
          <p:cNvSpPr txBox="1"/>
          <p:nvPr/>
        </p:nvSpPr>
        <p:spPr>
          <a:xfrm>
            <a:off x="842282" y="1398181"/>
            <a:ext cx="8115648" cy="369332"/>
          </a:xfrm>
          <a:prstGeom prst="rect">
            <a:avLst/>
          </a:prstGeom>
          <a:noFill/>
        </p:spPr>
        <p:txBody>
          <a:bodyPr wrap="square" rtlCol="0">
            <a:spAutoFit/>
          </a:bodyPr>
          <a:lstStyle/>
          <a:p>
            <a:r>
              <a:rPr lang="en-US" altLang="ko-KR" b="1"/>
              <a:t>Define RPN</a:t>
            </a:r>
            <a:endParaRPr lang="ko-KR" altLang="en-US" b="1"/>
          </a:p>
        </p:txBody>
      </p:sp>
      <p:sp>
        <p:nvSpPr>
          <p:cNvPr id="16" name="직사각형 15">
            <a:extLst>
              <a:ext uri="{FF2B5EF4-FFF2-40B4-BE49-F238E27FC236}">
                <a16:creationId xmlns:a16="http://schemas.microsoft.com/office/drawing/2014/main" id="{81753D37-E03C-1BC9-D453-0EB03DA65EDC}"/>
              </a:ext>
            </a:extLst>
          </p:cNvPr>
          <p:cNvSpPr/>
          <p:nvPr/>
        </p:nvSpPr>
        <p:spPr>
          <a:xfrm>
            <a:off x="8957930" y="2828721"/>
            <a:ext cx="2631558" cy="246770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A068886B-1CCE-8C61-297F-B894421BB026}"/>
              </a:ext>
            </a:extLst>
          </p:cNvPr>
          <p:cNvGrpSpPr/>
          <p:nvPr/>
        </p:nvGrpSpPr>
        <p:grpSpPr>
          <a:xfrm>
            <a:off x="10182577" y="3208193"/>
            <a:ext cx="1336323" cy="595777"/>
            <a:chOff x="3337805" y="2523453"/>
            <a:chExt cx="1336323" cy="595777"/>
          </a:xfrm>
        </p:grpSpPr>
        <p:sp>
          <p:nvSpPr>
            <p:cNvPr id="19" name="직사각형 18">
              <a:extLst>
                <a:ext uri="{FF2B5EF4-FFF2-40B4-BE49-F238E27FC236}">
                  <a16:creationId xmlns:a16="http://schemas.microsoft.com/office/drawing/2014/main" id="{3C070F73-A870-E5D9-58DA-3F342E8EB740}"/>
                </a:ext>
              </a:extLst>
            </p:cNvPr>
            <p:cNvSpPr/>
            <p:nvPr/>
          </p:nvSpPr>
          <p:spPr>
            <a:xfrm>
              <a:off x="3803433" y="2523453"/>
              <a:ext cx="288000" cy="28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F83D84DB-6BB4-3A16-A48F-2D32335AB410}"/>
                </a:ext>
              </a:extLst>
            </p:cNvPr>
            <p:cNvSpPr txBox="1"/>
            <p:nvPr/>
          </p:nvSpPr>
          <p:spPr>
            <a:xfrm>
              <a:off x="3337805" y="2811453"/>
              <a:ext cx="1336323" cy="307777"/>
            </a:xfrm>
            <a:prstGeom prst="rect">
              <a:avLst/>
            </a:prstGeom>
            <a:noFill/>
            <a:ln>
              <a:noFill/>
            </a:ln>
          </p:spPr>
          <p:txBody>
            <a:bodyPr wrap="square">
              <a:spAutoFit/>
            </a:bodyPr>
            <a:lstStyle/>
            <a:p>
              <a:pPr algn="ctr"/>
              <a:r>
                <a:rPr lang="en-US" altLang="ko-KR" sz="1400">
                  <a:solidFill>
                    <a:schemeClr val="tx1"/>
                  </a:solidFill>
                </a:rPr>
                <a:t>1 x 1 conv</a:t>
              </a:r>
              <a:endParaRPr lang="ko-KR" altLang="en-US" sz="1400">
                <a:solidFill>
                  <a:schemeClr val="tx1"/>
                </a:solidFill>
              </a:endParaRPr>
            </a:p>
          </p:txBody>
        </p:sp>
      </p:grpSp>
      <p:grpSp>
        <p:nvGrpSpPr>
          <p:cNvPr id="21" name="그룹 20">
            <a:extLst>
              <a:ext uri="{FF2B5EF4-FFF2-40B4-BE49-F238E27FC236}">
                <a16:creationId xmlns:a16="http://schemas.microsoft.com/office/drawing/2014/main" id="{DA636179-635D-D6D3-D25A-852089876370}"/>
              </a:ext>
            </a:extLst>
          </p:cNvPr>
          <p:cNvGrpSpPr/>
          <p:nvPr/>
        </p:nvGrpSpPr>
        <p:grpSpPr>
          <a:xfrm>
            <a:off x="8898250" y="3842877"/>
            <a:ext cx="1336323" cy="781378"/>
            <a:chOff x="2411998" y="2934677"/>
            <a:chExt cx="1336323" cy="781378"/>
          </a:xfrm>
        </p:grpSpPr>
        <p:sp>
          <p:nvSpPr>
            <p:cNvPr id="22" name="직사각형 21">
              <a:extLst>
                <a:ext uri="{FF2B5EF4-FFF2-40B4-BE49-F238E27FC236}">
                  <a16:creationId xmlns:a16="http://schemas.microsoft.com/office/drawing/2014/main" id="{0B368898-3D0A-5B38-5208-62AEB3212845}"/>
                </a:ext>
              </a:extLst>
            </p:cNvPr>
            <p:cNvSpPr/>
            <p:nvPr/>
          </p:nvSpPr>
          <p:spPr>
            <a:xfrm>
              <a:off x="2857074" y="2934677"/>
              <a:ext cx="468000" cy="46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07AA9AF5-A9AD-5593-B517-6E2EA3A5B28B}"/>
                </a:ext>
              </a:extLst>
            </p:cNvPr>
            <p:cNvSpPr txBox="1"/>
            <p:nvPr/>
          </p:nvSpPr>
          <p:spPr>
            <a:xfrm>
              <a:off x="2411998" y="3408278"/>
              <a:ext cx="1336323" cy="307777"/>
            </a:xfrm>
            <a:prstGeom prst="rect">
              <a:avLst/>
            </a:prstGeom>
            <a:noFill/>
            <a:ln>
              <a:noFill/>
            </a:ln>
          </p:spPr>
          <p:txBody>
            <a:bodyPr wrap="square">
              <a:spAutoFit/>
            </a:bodyPr>
            <a:lstStyle/>
            <a:p>
              <a:pPr algn="ctr"/>
              <a:r>
                <a:rPr lang="en-US" altLang="ko-KR" sz="1400"/>
                <a:t>3</a:t>
              </a:r>
              <a:r>
                <a:rPr lang="en-US" altLang="ko-KR" sz="1400">
                  <a:solidFill>
                    <a:schemeClr val="tx1"/>
                  </a:solidFill>
                </a:rPr>
                <a:t> x 3 conv</a:t>
              </a:r>
              <a:endParaRPr lang="ko-KR" altLang="en-US" sz="1400">
                <a:solidFill>
                  <a:schemeClr val="tx1"/>
                </a:solidFill>
              </a:endParaRPr>
            </a:p>
          </p:txBody>
        </p:sp>
      </p:grpSp>
      <p:grpSp>
        <p:nvGrpSpPr>
          <p:cNvPr id="24" name="그룹 23">
            <a:extLst>
              <a:ext uri="{FF2B5EF4-FFF2-40B4-BE49-F238E27FC236}">
                <a16:creationId xmlns:a16="http://schemas.microsoft.com/office/drawing/2014/main" id="{7CB61FEF-5BB1-A317-AC7A-72CA3C2C7CB0}"/>
              </a:ext>
            </a:extLst>
          </p:cNvPr>
          <p:cNvGrpSpPr/>
          <p:nvPr/>
        </p:nvGrpSpPr>
        <p:grpSpPr>
          <a:xfrm>
            <a:off x="10182212" y="4624255"/>
            <a:ext cx="1336323" cy="595777"/>
            <a:chOff x="3337805" y="2523453"/>
            <a:chExt cx="1336323" cy="595777"/>
          </a:xfrm>
        </p:grpSpPr>
        <p:sp>
          <p:nvSpPr>
            <p:cNvPr id="25" name="직사각형 24">
              <a:extLst>
                <a:ext uri="{FF2B5EF4-FFF2-40B4-BE49-F238E27FC236}">
                  <a16:creationId xmlns:a16="http://schemas.microsoft.com/office/drawing/2014/main" id="{99BDC3EC-D8EF-7A5E-0667-7D9EDEB78656}"/>
                </a:ext>
              </a:extLst>
            </p:cNvPr>
            <p:cNvSpPr/>
            <p:nvPr/>
          </p:nvSpPr>
          <p:spPr>
            <a:xfrm>
              <a:off x="3803433" y="2523453"/>
              <a:ext cx="288000" cy="288000"/>
            </a:xfrm>
            <a:prstGeom prst="rect">
              <a:avLst/>
            </a:prstGeom>
            <a:solidFill>
              <a:srgbClr val="7030A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F1E0271D-BC28-66FA-6445-C7350F3FC153}"/>
                </a:ext>
              </a:extLst>
            </p:cNvPr>
            <p:cNvSpPr txBox="1"/>
            <p:nvPr/>
          </p:nvSpPr>
          <p:spPr>
            <a:xfrm>
              <a:off x="3337805" y="2811453"/>
              <a:ext cx="1336323" cy="307777"/>
            </a:xfrm>
            <a:prstGeom prst="rect">
              <a:avLst/>
            </a:prstGeom>
            <a:noFill/>
            <a:ln>
              <a:noFill/>
            </a:ln>
          </p:spPr>
          <p:txBody>
            <a:bodyPr wrap="square">
              <a:spAutoFit/>
            </a:bodyPr>
            <a:lstStyle/>
            <a:p>
              <a:pPr algn="ctr"/>
              <a:r>
                <a:rPr lang="en-US" altLang="ko-KR" sz="1400">
                  <a:solidFill>
                    <a:schemeClr val="tx1"/>
                  </a:solidFill>
                </a:rPr>
                <a:t>1 x 1 conv</a:t>
              </a:r>
              <a:endParaRPr lang="ko-KR" altLang="en-US" sz="1400">
                <a:solidFill>
                  <a:schemeClr val="tx1"/>
                </a:solidFill>
              </a:endParaRPr>
            </a:p>
          </p:txBody>
        </p:sp>
      </p:grpSp>
      <p:grpSp>
        <p:nvGrpSpPr>
          <p:cNvPr id="27" name="그룹 26">
            <a:extLst>
              <a:ext uri="{FF2B5EF4-FFF2-40B4-BE49-F238E27FC236}">
                <a16:creationId xmlns:a16="http://schemas.microsoft.com/office/drawing/2014/main" id="{2AE132E3-533B-E402-2A86-72205D5AC08F}"/>
              </a:ext>
            </a:extLst>
          </p:cNvPr>
          <p:cNvGrpSpPr/>
          <p:nvPr/>
        </p:nvGrpSpPr>
        <p:grpSpPr>
          <a:xfrm>
            <a:off x="9937673" y="3393578"/>
            <a:ext cx="652832" cy="1372946"/>
            <a:chOff x="3103581" y="3359482"/>
            <a:chExt cx="652832" cy="1372946"/>
          </a:xfrm>
        </p:grpSpPr>
        <p:grpSp>
          <p:nvGrpSpPr>
            <p:cNvPr id="28" name="그룹 27">
              <a:extLst>
                <a:ext uri="{FF2B5EF4-FFF2-40B4-BE49-F238E27FC236}">
                  <a16:creationId xmlns:a16="http://schemas.microsoft.com/office/drawing/2014/main" id="{4F011526-E9B5-6046-6D70-79E4BE93DB5E}"/>
                </a:ext>
              </a:extLst>
            </p:cNvPr>
            <p:cNvGrpSpPr/>
            <p:nvPr/>
          </p:nvGrpSpPr>
          <p:grpSpPr>
            <a:xfrm>
              <a:off x="3369390" y="3359482"/>
              <a:ext cx="387023" cy="1372946"/>
              <a:chOff x="3369390" y="3359482"/>
              <a:chExt cx="387023" cy="1372946"/>
            </a:xfrm>
          </p:grpSpPr>
          <p:grpSp>
            <p:nvGrpSpPr>
              <p:cNvPr id="30" name="그룹 29">
                <a:extLst>
                  <a:ext uri="{FF2B5EF4-FFF2-40B4-BE49-F238E27FC236}">
                    <a16:creationId xmlns:a16="http://schemas.microsoft.com/office/drawing/2014/main" id="{C742F5B8-9505-28DF-4BE9-771CD0B2ECEA}"/>
                  </a:ext>
                </a:extLst>
              </p:cNvPr>
              <p:cNvGrpSpPr/>
              <p:nvPr/>
            </p:nvGrpSpPr>
            <p:grpSpPr>
              <a:xfrm flipH="1">
                <a:off x="3369390" y="3359482"/>
                <a:ext cx="266836" cy="1371894"/>
                <a:chOff x="6212541" y="3198167"/>
                <a:chExt cx="321270" cy="1452062"/>
              </a:xfrm>
            </p:grpSpPr>
            <p:cxnSp>
              <p:nvCxnSpPr>
                <p:cNvPr id="33" name="직선 연결선 32">
                  <a:extLst>
                    <a:ext uri="{FF2B5EF4-FFF2-40B4-BE49-F238E27FC236}">
                      <a16:creationId xmlns:a16="http://schemas.microsoft.com/office/drawing/2014/main" id="{58B92010-3A5E-249A-A452-2CFBF07B2274}"/>
                    </a:ext>
                  </a:extLst>
                </p:cNvPr>
                <p:cNvCxnSpPr/>
                <p:nvPr/>
              </p:nvCxnSpPr>
              <p:spPr>
                <a:xfrm>
                  <a:off x="6212541" y="3198167"/>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직선 연결선 33">
                  <a:extLst>
                    <a:ext uri="{FF2B5EF4-FFF2-40B4-BE49-F238E27FC236}">
                      <a16:creationId xmlns:a16="http://schemas.microsoft.com/office/drawing/2014/main" id="{E6E4345E-DA31-D6E0-DD7C-BF82BC7F58A7}"/>
                    </a:ext>
                  </a:extLst>
                </p:cNvPr>
                <p:cNvCxnSpPr>
                  <a:cxnSpLocks/>
                </p:cNvCxnSpPr>
                <p:nvPr/>
              </p:nvCxnSpPr>
              <p:spPr>
                <a:xfrm>
                  <a:off x="6533811" y="3198167"/>
                  <a:ext cx="0" cy="145206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직선 연결선 34">
                  <a:extLst>
                    <a:ext uri="{FF2B5EF4-FFF2-40B4-BE49-F238E27FC236}">
                      <a16:creationId xmlns:a16="http://schemas.microsoft.com/office/drawing/2014/main" id="{2E477900-B245-B82F-5572-39D6CD7FE3D1}"/>
                    </a:ext>
                  </a:extLst>
                </p:cNvPr>
                <p:cNvCxnSpPr/>
                <p:nvPr/>
              </p:nvCxnSpPr>
              <p:spPr>
                <a:xfrm>
                  <a:off x="6212541" y="4650229"/>
                  <a:ext cx="32127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31" name="직선 화살표 연결선 30">
                <a:extLst>
                  <a:ext uri="{FF2B5EF4-FFF2-40B4-BE49-F238E27FC236}">
                    <a16:creationId xmlns:a16="http://schemas.microsoft.com/office/drawing/2014/main" id="{59AED034-5BDF-21E7-B606-B1474F94ADDE}"/>
                  </a:ext>
                </a:extLst>
              </p:cNvPr>
              <p:cNvCxnSpPr>
                <a:cxnSpLocks/>
              </p:cNvCxnSpPr>
              <p:nvPr/>
            </p:nvCxnSpPr>
            <p:spPr>
              <a:xfrm>
                <a:off x="3536266" y="3359482"/>
                <a:ext cx="220147"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직선 화살표 연결선 31">
                <a:extLst>
                  <a:ext uri="{FF2B5EF4-FFF2-40B4-BE49-F238E27FC236}">
                    <a16:creationId xmlns:a16="http://schemas.microsoft.com/office/drawing/2014/main" id="{5CCFB1F4-528F-8218-FA0C-997EEA4531A8}"/>
                  </a:ext>
                </a:extLst>
              </p:cNvPr>
              <p:cNvCxnSpPr>
                <a:cxnSpLocks/>
              </p:cNvCxnSpPr>
              <p:nvPr/>
            </p:nvCxnSpPr>
            <p:spPr>
              <a:xfrm>
                <a:off x="3536266" y="4732428"/>
                <a:ext cx="220147"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9" name="직선 연결선 28">
              <a:extLst>
                <a:ext uri="{FF2B5EF4-FFF2-40B4-BE49-F238E27FC236}">
                  <a16:creationId xmlns:a16="http://schemas.microsoft.com/office/drawing/2014/main" id="{55D95D01-E9C6-65E8-25DC-E0A1F2C7BEC5}"/>
                </a:ext>
              </a:extLst>
            </p:cNvPr>
            <p:cNvCxnSpPr>
              <a:cxnSpLocks/>
            </p:cNvCxnSpPr>
            <p:nvPr/>
          </p:nvCxnSpPr>
          <p:spPr>
            <a:xfrm>
              <a:off x="3103581" y="4042781"/>
              <a:ext cx="25387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7CC900AB-824D-D1EE-709A-39563393E692}"/>
              </a:ext>
            </a:extLst>
          </p:cNvPr>
          <p:cNvSpPr txBox="1"/>
          <p:nvPr/>
        </p:nvSpPr>
        <p:spPr>
          <a:xfrm>
            <a:off x="9149784" y="3459643"/>
            <a:ext cx="939652" cy="369332"/>
          </a:xfrm>
          <a:prstGeom prst="rect">
            <a:avLst/>
          </a:prstGeom>
          <a:noFill/>
        </p:spPr>
        <p:txBody>
          <a:bodyPr wrap="square">
            <a:spAutoFit/>
          </a:bodyPr>
          <a:lstStyle/>
          <a:p>
            <a:r>
              <a:rPr lang="en-US" altLang="ko-KR" sz="1800" b="0">
                <a:solidFill>
                  <a:srgbClr val="7A3E9D"/>
                </a:solidFill>
                <a:effectLst/>
                <a:latin typeface="Consolas" panose="020B0609020204030204" pitchFamily="49" charset="0"/>
              </a:rPr>
              <a:t>conv1</a:t>
            </a:r>
            <a:endParaRPr lang="ko-KR" altLang="en-US"/>
          </a:p>
        </p:txBody>
      </p:sp>
      <p:sp>
        <p:nvSpPr>
          <p:cNvPr id="39" name="TextBox 38">
            <a:extLst>
              <a:ext uri="{FF2B5EF4-FFF2-40B4-BE49-F238E27FC236}">
                <a16:creationId xmlns:a16="http://schemas.microsoft.com/office/drawing/2014/main" id="{E9A29292-C3AF-C288-2EB0-93519DFE6EDE}"/>
              </a:ext>
            </a:extLst>
          </p:cNvPr>
          <p:cNvSpPr txBox="1"/>
          <p:nvPr/>
        </p:nvSpPr>
        <p:spPr>
          <a:xfrm>
            <a:off x="10116499" y="2828722"/>
            <a:ext cx="1638681" cy="369332"/>
          </a:xfrm>
          <a:prstGeom prst="rect">
            <a:avLst/>
          </a:prstGeom>
          <a:noFill/>
        </p:spPr>
        <p:txBody>
          <a:bodyPr wrap="square">
            <a:spAutoFit/>
          </a:bodyPr>
          <a:lstStyle/>
          <a:p>
            <a:r>
              <a:rPr lang="en-US" altLang="ko-KR" sz="1800" b="0">
                <a:solidFill>
                  <a:srgbClr val="7A3E9D"/>
                </a:solidFill>
                <a:effectLst/>
                <a:latin typeface="Consolas" panose="020B0609020204030204" pitchFamily="49" charset="0"/>
              </a:rPr>
              <a:t>reg_layer</a:t>
            </a:r>
            <a:r>
              <a:rPr lang="en-US" altLang="ko-KR" sz="1800" b="0">
                <a:solidFill>
                  <a:srgbClr val="333333"/>
                </a:solidFill>
                <a:effectLst/>
                <a:latin typeface="Consolas" panose="020B0609020204030204" pitchFamily="49" charset="0"/>
              </a:rPr>
              <a:t> </a:t>
            </a:r>
            <a:endParaRPr lang="ko-KR" altLang="en-US"/>
          </a:p>
        </p:txBody>
      </p:sp>
      <p:sp>
        <p:nvSpPr>
          <p:cNvPr id="41" name="TextBox 40">
            <a:extLst>
              <a:ext uri="{FF2B5EF4-FFF2-40B4-BE49-F238E27FC236}">
                <a16:creationId xmlns:a16="http://schemas.microsoft.com/office/drawing/2014/main" id="{329101F5-7F4C-A3E2-5465-2859B3A93AA7}"/>
              </a:ext>
            </a:extLst>
          </p:cNvPr>
          <p:cNvSpPr txBox="1"/>
          <p:nvPr/>
        </p:nvSpPr>
        <p:spPr>
          <a:xfrm>
            <a:off x="10114824" y="4252140"/>
            <a:ext cx="1354031" cy="369332"/>
          </a:xfrm>
          <a:prstGeom prst="rect">
            <a:avLst/>
          </a:prstGeom>
          <a:noFill/>
        </p:spPr>
        <p:txBody>
          <a:bodyPr wrap="square">
            <a:spAutoFit/>
          </a:bodyPr>
          <a:lstStyle/>
          <a:p>
            <a:r>
              <a:rPr lang="en-US" altLang="ko-KR" sz="1800" b="0">
                <a:solidFill>
                  <a:srgbClr val="7A3E9D"/>
                </a:solidFill>
                <a:effectLst/>
                <a:latin typeface="Consolas" panose="020B0609020204030204" pitchFamily="49" charset="0"/>
              </a:rPr>
              <a:t>cls_layer</a:t>
            </a:r>
            <a:r>
              <a:rPr lang="en-US" altLang="ko-KR" sz="1800" b="0">
                <a:solidFill>
                  <a:srgbClr val="333333"/>
                </a:solidFill>
                <a:effectLst/>
                <a:latin typeface="Consolas" panose="020B0609020204030204" pitchFamily="49" charset="0"/>
              </a:rPr>
              <a:t> </a:t>
            </a:r>
            <a:endParaRPr lang="ko-KR" altLang="en-US"/>
          </a:p>
        </p:txBody>
      </p:sp>
    </p:spTree>
    <p:extLst>
      <p:ext uri="{BB962C8B-B14F-4D97-AF65-F5344CB8AC3E}">
        <p14:creationId xmlns:p14="http://schemas.microsoft.com/office/powerpoint/2010/main" val="3431612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21</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5" name="TextBox 4">
            <a:extLst>
              <a:ext uri="{FF2B5EF4-FFF2-40B4-BE49-F238E27FC236}">
                <a16:creationId xmlns:a16="http://schemas.microsoft.com/office/drawing/2014/main" id="{D505DB1E-95F8-06AC-37E7-E7F7A553E0A1}"/>
              </a:ext>
            </a:extLst>
          </p:cNvPr>
          <p:cNvSpPr txBox="1"/>
          <p:nvPr/>
        </p:nvSpPr>
        <p:spPr>
          <a:xfrm>
            <a:off x="842282" y="1753631"/>
            <a:ext cx="10135835" cy="1815882"/>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conv1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output_map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to</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DEVICE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r>
              <a:rPr lang="en-US" altLang="ko-KR" sz="1400" b="0">
                <a:solidFill>
                  <a:srgbClr val="7A3E9D"/>
                </a:solidFill>
                <a:effectLst/>
                <a:latin typeface="Consolas" panose="020B0609020204030204" pitchFamily="49" charset="0"/>
              </a:rPr>
              <a:t>pred_anchor_locs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reg_layer</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r>
              <a:rPr lang="en-US" altLang="ko-KR" sz="1400" b="0">
                <a:solidFill>
                  <a:srgbClr val="7A3E9D"/>
                </a:solidFill>
                <a:effectLst/>
                <a:latin typeface="Consolas" panose="020B0609020204030204" pitchFamily="49" charset="0"/>
              </a:rPr>
              <a:t>pred_cls_scores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cls_layer</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p>
          <a:p>
            <a:endParaRPr lang="en-US" altLang="ko-KR" sz="1400">
              <a:solidFill>
                <a:srgbClr val="333333"/>
              </a:solidFill>
              <a:latin typeface="Consolas" panose="020B0609020204030204" pitchFamily="49" charset="0"/>
            </a:endParaRPr>
          </a:p>
          <a:p>
            <a:r>
              <a:rPr lang="en-US" altLang="ko-KR" sz="1400" b="0">
                <a:solidFill>
                  <a:srgbClr val="7A3E9D"/>
                </a:solidFill>
                <a:effectLst/>
                <a:latin typeface="Consolas" panose="020B0609020204030204" pitchFamily="49" charset="0"/>
              </a:rPr>
              <a:t>pred_anchor_locs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pred_anchor_locs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permute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3</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contiguous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4</a:t>
            </a:r>
            <a:r>
              <a:rPr lang="en-US" altLang="ko-KR" sz="1400" b="0">
                <a:solidFill>
                  <a:srgbClr val="777777"/>
                </a:solidFill>
                <a:effectLst/>
                <a:latin typeface="Consolas" panose="020B0609020204030204" pitchFamily="49" charset="0"/>
              </a:rPr>
              <a:t>)</a:t>
            </a:r>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pred_cls_scores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pred_cls_scores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permute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3</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contiguous</a:t>
            </a:r>
            <a:r>
              <a:rPr lang="en-US" altLang="ko-KR" sz="1400" b="0">
                <a:solidFill>
                  <a:srgbClr val="777777"/>
                </a:solidFill>
                <a:effectLst/>
                <a:latin typeface="Consolas" panose="020B0609020204030204" pitchFamily="49" charset="0"/>
              </a:rPr>
              <a:t>()</a:t>
            </a:r>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objectness_score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pred_cls_scores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50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50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9</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contiguous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pred_cls_scores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pred_cls_scores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B061815-E899-41B6-42CD-4888A0A9DF21}"/>
              </a:ext>
            </a:extLst>
          </p:cNvPr>
          <p:cNvSpPr txBox="1"/>
          <p:nvPr/>
        </p:nvSpPr>
        <p:spPr>
          <a:xfrm>
            <a:off x="842282" y="1305895"/>
            <a:ext cx="6095114" cy="369332"/>
          </a:xfrm>
          <a:prstGeom prst="rect">
            <a:avLst/>
          </a:prstGeom>
          <a:noFill/>
        </p:spPr>
        <p:txBody>
          <a:bodyPr wrap="square">
            <a:spAutoFit/>
          </a:bodyPr>
          <a:lstStyle/>
          <a:p>
            <a:pPr algn="l"/>
            <a:r>
              <a:rPr lang="en-US" altLang="ko-KR" b="1" i="0">
                <a:effectLst/>
              </a:rPr>
              <a:t>Classification and Bounding box regression</a:t>
            </a:r>
          </a:p>
        </p:txBody>
      </p:sp>
      <p:graphicFrame>
        <p:nvGraphicFramePr>
          <p:cNvPr id="9" name="표 8">
            <a:extLst>
              <a:ext uri="{FF2B5EF4-FFF2-40B4-BE49-F238E27FC236}">
                <a16:creationId xmlns:a16="http://schemas.microsoft.com/office/drawing/2014/main" id="{59ECC636-AF88-2177-5D7E-93A6E7DE0568}"/>
              </a:ext>
            </a:extLst>
          </p:cNvPr>
          <p:cNvGraphicFramePr>
            <a:graphicFrameLocks noGrp="1"/>
          </p:cNvGraphicFramePr>
          <p:nvPr>
            <p:extLst>
              <p:ext uri="{D42A27DB-BD31-4B8C-83A1-F6EECF244321}">
                <p14:modId xmlns:p14="http://schemas.microsoft.com/office/powerpoint/2010/main" val="2782441629"/>
              </p:ext>
            </p:extLst>
          </p:nvPr>
        </p:nvGraphicFramePr>
        <p:xfrm>
          <a:off x="643271" y="4010147"/>
          <a:ext cx="11180133" cy="2098040"/>
        </p:xfrm>
        <a:graphic>
          <a:graphicData uri="http://schemas.openxmlformats.org/drawingml/2006/table">
            <a:tbl>
              <a:tblPr firstRow="1" bandRow="1">
                <a:tableStyleId>{69012ECD-51FC-41F1-AA8D-1B2483CD663E}</a:tableStyleId>
              </a:tblPr>
              <a:tblGrid>
                <a:gridCol w="1998920">
                  <a:extLst>
                    <a:ext uri="{9D8B030D-6E8A-4147-A177-3AD203B41FA5}">
                      <a16:colId xmlns:a16="http://schemas.microsoft.com/office/drawing/2014/main" val="608732707"/>
                    </a:ext>
                  </a:extLst>
                </a:gridCol>
                <a:gridCol w="3556590">
                  <a:extLst>
                    <a:ext uri="{9D8B030D-6E8A-4147-A177-3AD203B41FA5}">
                      <a16:colId xmlns:a16="http://schemas.microsoft.com/office/drawing/2014/main" val="1668701397"/>
                    </a:ext>
                  </a:extLst>
                </a:gridCol>
                <a:gridCol w="2737884">
                  <a:extLst>
                    <a:ext uri="{9D8B030D-6E8A-4147-A177-3AD203B41FA5}">
                      <a16:colId xmlns:a16="http://schemas.microsoft.com/office/drawing/2014/main" val="736001674"/>
                    </a:ext>
                  </a:extLst>
                </a:gridCol>
                <a:gridCol w="2886739">
                  <a:extLst>
                    <a:ext uri="{9D8B030D-6E8A-4147-A177-3AD203B41FA5}">
                      <a16:colId xmlns:a16="http://schemas.microsoft.com/office/drawing/2014/main" val="4078971568"/>
                    </a:ext>
                  </a:extLst>
                </a:gridCol>
              </a:tblGrid>
              <a:tr h="370840">
                <a:tc>
                  <a:txBody>
                    <a:bodyPr/>
                    <a:lstStyle/>
                    <a:p>
                      <a:pPr algn="ctr" latinLnBrk="1"/>
                      <a:endParaRPr lang="ko-KR" altLang="en-US" sz="1600"/>
                    </a:p>
                  </a:txBody>
                  <a:tcPr/>
                </a:tc>
                <a:tc>
                  <a:txBody>
                    <a:bodyPr/>
                    <a:lstStyle/>
                    <a:p>
                      <a:pPr algn="ctr" latinLnBrk="1"/>
                      <a:r>
                        <a:rPr lang="en-US" altLang="ko-KR" sz="1600"/>
                        <a:t>Mean </a:t>
                      </a:r>
                      <a:endParaRPr lang="ko-KR" altLang="en-US" sz="1600"/>
                    </a:p>
                  </a:txBody>
                  <a:tcPr/>
                </a:tc>
                <a:tc>
                  <a:txBody>
                    <a:bodyPr/>
                    <a:lstStyle/>
                    <a:p>
                      <a:pPr algn="ctr" latinLnBrk="1"/>
                      <a:r>
                        <a:rPr lang="en-US" altLang="ko-KR" sz="1600"/>
                        <a:t>Size</a:t>
                      </a:r>
                      <a:endParaRPr lang="ko-KR" altLang="en-US" sz="1600"/>
                    </a:p>
                  </a:txBody>
                  <a:tcPr/>
                </a:tc>
                <a:tc>
                  <a:txBody>
                    <a:bodyPr/>
                    <a:lstStyle/>
                    <a:p>
                      <a:pPr algn="ctr" latinLnBrk="1"/>
                      <a:r>
                        <a:rPr lang="en-US" altLang="ko-KR" sz="1600"/>
                        <a:t>print</a:t>
                      </a:r>
                      <a:endParaRPr lang="ko-KR" altLang="en-US" sz="1600"/>
                    </a:p>
                  </a:txBody>
                  <a:tcPr/>
                </a:tc>
                <a:extLst>
                  <a:ext uri="{0D108BD9-81ED-4DB2-BD59-A6C34878D82A}">
                    <a16:rowId xmlns:a16="http://schemas.microsoft.com/office/drawing/2014/main" val="1644864915"/>
                  </a:ext>
                </a:extLst>
              </a:tr>
              <a:tr h="370840">
                <a:tc>
                  <a:txBody>
                    <a:bodyPr/>
                    <a:lstStyle/>
                    <a:p>
                      <a:pPr algn="ctr" latinLnBrk="1"/>
                      <a:r>
                        <a:rPr lang="en-US" altLang="ko-KR" sz="1600" b="0">
                          <a:solidFill>
                            <a:srgbClr val="7A3E9D"/>
                          </a:solidFill>
                          <a:effectLst/>
                          <a:latin typeface="Consolas" panose="020B0609020204030204" pitchFamily="49" charset="0"/>
                        </a:rPr>
                        <a:t>pred_anchor_locs</a:t>
                      </a:r>
                      <a:endParaRPr lang="ko-KR" altLang="en-US" sz="1600"/>
                    </a:p>
                  </a:txBody>
                  <a:tcPr/>
                </a:tc>
                <a:tc>
                  <a:txBody>
                    <a:bodyPr/>
                    <a:lstStyle/>
                    <a:p>
                      <a:pPr algn="ctr" latinLnBrk="1"/>
                      <a:r>
                        <a:rPr lang="en-US" altLang="ko-KR" sz="1600"/>
                        <a:t>Location of anchor box</a:t>
                      </a:r>
                      <a:endParaRPr lang="ko-KR" altLang="en-US" sz="1600"/>
                    </a:p>
                  </a:txBody>
                  <a:tcPr/>
                </a:tc>
                <a:tc>
                  <a:txBody>
                    <a:bodyPr/>
                    <a:lstStyle/>
                    <a:p>
                      <a:pPr algn="ctr" latinLnBrk="1"/>
                      <a:r>
                        <a:rPr lang="en-US" altLang="ko-KR" sz="1600" b="0" i="0" kern="1200">
                          <a:solidFill>
                            <a:schemeClr val="tx1"/>
                          </a:solidFill>
                          <a:effectLst/>
                          <a:latin typeface="+mn-lt"/>
                          <a:ea typeface="+mn-ea"/>
                          <a:cs typeface="+mn-cs"/>
                        </a:rPr>
                        <a:t>torch.Size([1, 22500, 4])</a:t>
                      </a:r>
                      <a:endParaRPr lang="ko-KR" altLang="en-US" sz="1600"/>
                    </a:p>
                  </a:txBody>
                  <a:tcPr/>
                </a:tc>
                <a:tc>
                  <a:txBody>
                    <a:bodyPr/>
                    <a:lstStyle/>
                    <a:p>
                      <a:pPr algn="ctr" latinLnBrk="1"/>
                      <a:r>
                        <a:rPr lang="en-US" altLang="ko-KR" sz="900" b="0" i="0" kern="1200">
                          <a:solidFill>
                            <a:schemeClr val="tx1"/>
                          </a:solidFill>
                          <a:effectLst/>
                          <a:latin typeface="+mn-lt"/>
                          <a:ea typeface="+mn-ea"/>
                          <a:cs typeface="+mn-cs"/>
                        </a:rPr>
                        <a:t>tensor([[[ 0.1149, -0.0829, -0.0057, -0.0004], [-0.0060, -0.0217, -0.0080, 0.0731], [-0.0690, -0.0075, -0.0096, 0.0374], ..., [-0.0241, 0.0261, 0.0073, 0.0522], [-0.0179, 0.0687, 0.0285, -0.0288], [ 0.0292, -0.0270, -0.0315, -0.0325]]])</a:t>
                      </a:r>
                      <a:endParaRPr lang="ko-KR" altLang="en-US" sz="900"/>
                    </a:p>
                  </a:txBody>
                  <a:tcPr/>
                </a:tc>
                <a:extLst>
                  <a:ext uri="{0D108BD9-81ED-4DB2-BD59-A6C34878D82A}">
                    <a16:rowId xmlns:a16="http://schemas.microsoft.com/office/drawing/2014/main" val="3446971870"/>
                  </a:ext>
                </a:extLst>
              </a:tr>
              <a:tr h="370840">
                <a:tc>
                  <a:txBody>
                    <a:bodyPr/>
                    <a:lstStyle/>
                    <a:p>
                      <a:pPr algn="ctr" latinLnBrk="1"/>
                      <a:r>
                        <a:rPr lang="en-US" altLang="ko-KR" sz="1600" b="0">
                          <a:solidFill>
                            <a:srgbClr val="7A3E9D"/>
                          </a:solidFill>
                          <a:effectLst/>
                          <a:latin typeface="Consolas" panose="020B0609020204030204" pitchFamily="49" charset="0"/>
                        </a:rPr>
                        <a:t>pred_cls_scores</a:t>
                      </a:r>
                      <a:r>
                        <a:rPr lang="en-US" altLang="ko-KR" sz="1600" b="0">
                          <a:solidFill>
                            <a:srgbClr val="333333"/>
                          </a:solidFill>
                          <a:effectLst/>
                          <a:latin typeface="Consolas" panose="020B0609020204030204" pitchFamily="49" charset="0"/>
                        </a:rPr>
                        <a:t> </a:t>
                      </a:r>
                      <a:endParaRPr lang="ko-KR" altLang="en-US" sz="1600"/>
                    </a:p>
                  </a:txBody>
                  <a:tcPr/>
                </a:tc>
                <a:tc>
                  <a:txBody>
                    <a:bodyPr/>
                    <a:lstStyle/>
                    <a:p>
                      <a:pPr algn="ctr" latinLnBrk="1"/>
                      <a:r>
                        <a:rPr lang="en-US" altLang="ko-KR" sz="1600"/>
                        <a:t>Probability for objects and background</a:t>
                      </a:r>
                      <a:endParaRPr lang="ko-KR" altLang="en-US" sz="1600"/>
                    </a:p>
                  </a:txBody>
                  <a:tcPr/>
                </a:tc>
                <a:tc>
                  <a:txBody>
                    <a:bodyPr/>
                    <a:lstStyle/>
                    <a:p>
                      <a:pPr algn="ctr" latinLnBrk="1"/>
                      <a:r>
                        <a:rPr lang="en-US" altLang="ko-KR" sz="1600" b="0" i="0" kern="1200">
                          <a:solidFill>
                            <a:schemeClr val="tx1"/>
                          </a:solidFill>
                          <a:effectLst/>
                          <a:latin typeface="+mn-lt"/>
                          <a:ea typeface="+mn-ea"/>
                          <a:cs typeface="+mn-cs"/>
                        </a:rPr>
                        <a:t>torch.Size([1, 22500, 2])</a:t>
                      </a:r>
                      <a:endParaRPr lang="ko-KR" altLang="en-US" sz="1600"/>
                    </a:p>
                  </a:txBody>
                  <a:tcPr/>
                </a:tc>
                <a:tc>
                  <a:txBody>
                    <a:bodyPr/>
                    <a:lstStyle/>
                    <a:p>
                      <a:pPr algn="ctr" latinLnBrk="1"/>
                      <a:r>
                        <a:rPr lang="en-US" altLang="ko-KR" sz="900" b="0" i="0" kern="1200">
                          <a:solidFill>
                            <a:schemeClr val="tx1"/>
                          </a:solidFill>
                          <a:effectLst/>
                          <a:latin typeface="+mn-lt"/>
                          <a:ea typeface="+mn-ea"/>
                          <a:cs typeface="+mn-cs"/>
                        </a:rPr>
                        <a:t>tensor([[[ 0.0413, 0.0409], [-0.0348, 0.0602], [-0.0052, -0.0354], ..., [-0.0086, 0.0109], [ 0.0310, 0.0335], [ 0.0410, 0.0147]]]</a:t>
                      </a:r>
                      <a:endParaRPr lang="ko-KR" altLang="en-US" sz="900"/>
                    </a:p>
                  </a:txBody>
                  <a:tcPr/>
                </a:tc>
                <a:extLst>
                  <a:ext uri="{0D108BD9-81ED-4DB2-BD59-A6C34878D82A}">
                    <a16:rowId xmlns:a16="http://schemas.microsoft.com/office/drawing/2014/main" val="879046059"/>
                  </a:ext>
                </a:extLst>
              </a:tr>
              <a:tr h="370840">
                <a:tc>
                  <a:txBody>
                    <a:bodyPr/>
                    <a:lstStyle/>
                    <a:p>
                      <a:pPr algn="ctr" latinLnBrk="1"/>
                      <a:r>
                        <a:rPr lang="en-US" altLang="ko-KR" sz="1600" b="0">
                          <a:solidFill>
                            <a:srgbClr val="7A3E9D"/>
                          </a:solidFill>
                          <a:effectLst/>
                          <a:latin typeface="Consolas" panose="020B0609020204030204" pitchFamily="49" charset="0"/>
                        </a:rPr>
                        <a:t>objectness_score</a:t>
                      </a:r>
                      <a:r>
                        <a:rPr lang="en-US" altLang="ko-KR" sz="1600" b="0">
                          <a:solidFill>
                            <a:srgbClr val="333333"/>
                          </a:solidFill>
                          <a:effectLst/>
                          <a:latin typeface="Consolas" panose="020B0609020204030204" pitchFamily="49" charset="0"/>
                        </a:rPr>
                        <a:t> </a:t>
                      </a:r>
                      <a:endParaRPr lang="ko-KR" altLang="en-US" sz="1600"/>
                    </a:p>
                  </a:txBody>
                  <a:tcPr/>
                </a:tc>
                <a:tc>
                  <a:txBody>
                    <a:bodyPr/>
                    <a:lstStyle/>
                    <a:p>
                      <a:pPr algn="ctr" latinLnBrk="1"/>
                      <a:r>
                        <a:rPr lang="en-US" altLang="ko-KR" sz="1600"/>
                        <a:t>Probability of existence of object</a:t>
                      </a:r>
                      <a:endParaRPr lang="ko-KR" altLang="en-US" sz="1600"/>
                    </a:p>
                  </a:txBody>
                  <a:tcPr/>
                </a:tc>
                <a:tc>
                  <a:txBody>
                    <a:bodyPr/>
                    <a:lstStyle/>
                    <a:p>
                      <a:pPr algn="ctr" latinLnBrk="1"/>
                      <a:r>
                        <a:rPr lang="en-US" altLang="ko-KR" sz="1600" b="0" i="0" kern="1200">
                          <a:solidFill>
                            <a:schemeClr val="tx1"/>
                          </a:solidFill>
                          <a:effectLst/>
                          <a:latin typeface="+mn-lt"/>
                          <a:ea typeface="+mn-ea"/>
                          <a:cs typeface="+mn-cs"/>
                        </a:rPr>
                        <a:t>torch.Size([1, 22500])</a:t>
                      </a:r>
                      <a:endParaRPr lang="ko-KR" altLang="en-US" sz="1400"/>
                    </a:p>
                  </a:txBody>
                  <a:tcPr/>
                </a:tc>
                <a:tc>
                  <a:txBody>
                    <a:bodyPr/>
                    <a:lstStyle/>
                    <a:p>
                      <a:pPr algn="ctr" latinLnBrk="1"/>
                      <a:r>
                        <a:rPr lang="en-US" altLang="ko-KR" sz="900" b="0" i="0" kern="1200">
                          <a:solidFill>
                            <a:schemeClr val="tx1"/>
                          </a:solidFill>
                          <a:effectLst/>
                          <a:latin typeface="+mn-lt"/>
                          <a:ea typeface="+mn-ea"/>
                          <a:cs typeface="+mn-cs"/>
                        </a:rPr>
                        <a:t>[[0. 0. 0. 0.] [0. 0. 0. 0.] [0. 0. 0. 0.] ... [0. 0. 0. 0.] [0. 0. 0. 0.] [0. 0. 0. 0.]]</a:t>
                      </a:r>
                      <a:endParaRPr lang="ko-KR" altLang="en-US" sz="900"/>
                    </a:p>
                  </a:txBody>
                  <a:tcPr/>
                </a:tc>
                <a:extLst>
                  <a:ext uri="{0D108BD9-81ED-4DB2-BD59-A6C34878D82A}">
                    <a16:rowId xmlns:a16="http://schemas.microsoft.com/office/drawing/2014/main" val="2117063011"/>
                  </a:ext>
                </a:extLst>
              </a:tr>
            </a:tbl>
          </a:graphicData>
        </a:graphic>
      </p:graphicFrame>
    </p:spTree>
    <p:extLst>
      <p:ext uri="{BB962C8B-B14F-4D97-AF65-F5344CB8AC3E}">
        <p14:creationId xmlns:p14="http://schemas.microsoft.com/office/powerpoint/2010/main" val="332811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22</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2" name="TextBox 1">
            <a:extLst>
              <a:ext uri="{FF2B5EF4-FFF2-40B4-BE49-F238E27FC236}">
                <a16:creationId xmlns:a16="http://schemas.microsoft.com/office/drawing/2014/main" id="{BDD4B79E-EC45-F48C-221A-1C97E66F9385}"/>
              </a:ext>
            </a:extLst>
          </p:cNvPr>
          <p:cNvSpPr txBox="1"/>
          <p:nvPr/>
        </p:nvSpPr>
        <p:spPr>
          <a:xfrm>
            <a:off x="842282" y="1305895"/>
            <a:ext cx="6095114" cy="369332"/>
          </a:xfrm>
          <a:prstGeom prst="rect">
            <a:avLst/>
          </a:prstGeom>
          <a:noFill/>
        </p:spPr>
        <p:txBody>
          <a:bodyPr wrap="square">
            <a:spAutoFit/>
          </a:bodyPr>
          <a:lstStyle/>
          <a:p>
            <a:pPr algn="l"/>
            <a:r>
              <a:rPr lang="en-US" altLang="ko-KR" b="1" i="0">
                <a:effectLst/>
              </a:rPr>
              <a:t>Multi task loss for RPN</a:t>
            </a:r>
          </a:p>
        </p:txBody>
      </p:sp>
      <p:sp>
        <p:nvSpPr>
          <p:cNvPr id="7" name="TextBox 6">
            <a:extLst>
              <a:ext uri="{FF2B5EF4-FFF2-40B4-BE49-F238E27FC236}">
                <a16:creationId xmlns:a16="http://schemas.microsoft.com/office/drawing/2014/main" id="{D4D61BB8-AE06-315A-CE8D-3307D4DCA590}"/>
              </a:ext>
            </a:extLst>
          </p:cNvPr>
          <p:cNvSpPr txBox="1"/>
          <p:nvPr/>
        </p:nvSpPr>
        <p:spPr>
          <a:xfrm>
            <a:off x="842282" y="1706004"/>
            <a:ext cx="9524462" cy="5047536"/>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rpn_cls_loss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F</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cross_entropy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rpn_score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gt_rpn_score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long</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to</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DEVICE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ignore_index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rpn_cls_loss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endParaRPr lang="en-US" altLang="ko-KR" sz="1400" b="0">
              <a:solidFill>
                <a:srgbClr val="333333"/>
              </a:solidFill>
              <a:effectLst/>
              <a:latin typeface="Consolas" panose="020B0609020204030204" pitchFamily="49" charset="0"/>
            </a:endParaRPr>
          </a:p>
          <a:p>
            <a:endParaRPr lang="en-US" altLang="ko-KR" sz="1400" b="0">
              <a:solidFill>
                <a:srgbClr val="333333"/>
              </a:solidFill>
              <a:effectLst/>
              <a:latin typeface="Consolas" panose="020B0609020204030204" pitchFamily="49" charset="0"/>
            </a:endParaRPr>
          </a:p>
          <a:p>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pos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gt_rpn_score </a:t>
            </a:r>
            <a:r>
              <a:rPr lang="en-US" altLang="ko-KR" sz="1400" b="0">
                <a:solidFill>
                  <a:srgbClr val="777777"/>
                </a:solidFill>
                <a:effectLst/>
                <a:latin typeface="Consolas" panose="020B0609020204030204" pitchFamily="49" charset="0"/>
              </a:rPr>
              <a:t>&gt;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mask</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pos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unsqueeze</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expand_as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rpn_loc</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mask_loc_preds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rpn_loc</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4</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mask_loc_targets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gt_rpn_loc</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view</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4</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mask_loc_preds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mask_loc_targets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torch</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abs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mask_loc_targets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cpu</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mask_loc_preds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cpu</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rpn_loc_loss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&lt;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float</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0.5</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&gt;=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float</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0.5</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rpn_loc_loss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sum</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rpn_lambda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10</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N_reg</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gt_rpn_score </a:t>
            </a:r>
            <a:r>
              <a:rPr lang="en-US" altLang="ko-KR" sz="1400" b="0">
                <a:solidFill>
                  <a:srgbClr val="777777"/>
                </a:solidFill>
                <a:effectLst/>
                <a:latin typeface="Consolas" panose="020B0609020204030204" pitchFamily="49" charset="0"/>
              </a:rPr>
              <a:t>&gt;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float</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sum</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rpn_loc_loss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rpn_loc_loss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sum</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N_reg</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rpn_loss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rpn_cls_loss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rpn_lambda</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rpn_loc_loss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rpn_loss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27" name="TextBox 26">
            <a:extLst>
              <a:ext uri="{FF2B5EF4-FFF2-40B4-BE49-F238E27FC236}">
                <a16:creationId xmlns:a16="http://schemas.microsoft.com/office/drawing/2014/main" id="{D1566E67-597F-42B7-C366-96D5197243C9}"/>
              </a:ext>
            </a:extLst>
          </p:cNvPr>
          <p:cNvSpPr txBox="1"/>
          <p:nvPr/>
        </p:nvSpPr>
        <p:spPr>
          <a:xfrm>
            <a:off x="7314188" y="5506225"/>
            <a:ext cx="4333780" cy="1169551"/>
          </a:xfrm>
          <a:prstGeom prst="rect">
            <a:avLst/>
          </a:prstGeom>
          <a:noFill/>
          <a:ln>
            <a:solidFill>
              <a:schemeClr val="tx1"/>
            </a:solidFill>
            <a:prstDash val="dash"/>
          </a:ln>
        </p:spPr>
        <p:txBody>
          <a:bodyPr wrap="square">
            <a:spAutoFit/>
          </a:bodyPr>
          <a:lstStyle/>
          <a:p>
            <a:r>
              <a:rPr lang="en-US" altLang="ko-KR" sz="1400" b="0" i="0">
                <a:effectLst/>
                <a:latin typeface="Courier New" panose="02070309020205020404" pitchFamily="49" charset="0"/>
              </a:rPr>
              <a:t>tensor(0.7047)</a:t>
            </a:r>
          </a:p>
          <a:p>
            <a:r>
              <a:rPr lang="en-US" altLang="ko-KR" sz="1400" b="0" i="0">
                <a:effectLst/>
                <a:latin typeface="Courier New" panose="02070309020205020404" pitchFamily="49" charset="0"/>
              </a:rPr>
              <a:t>torch.Size([22500, 4]) </a:t>
            </a:r>
          </a:p>
          <a:p>
            <a:r>
              <a:rPr lang="en-US" altLang="ko-KR" sz="1400" b="0" i="0">
                <a:effectLst/>
                <a:latin typeface="Courier New" panose="02070309020205020404" pitchFamily="49" charset="0"/>
              </a:rPr>
              <a:t>torch.Size([45, 4]) torch.Size([45, 4]) tensor(15.1422)</a:t>
            </a:r>
          </a:p>
          <a:p>
            <a:r>
              <a:rPr lang="en-US" altLang="ko-KR" sz="1400" b="0" i="0">
                <a:effectLst/>
                <a:latin typeface="Courier New" panose="02070309020205020404" pitchFamily="49" charset="0"/>
              </a:rPr>
              <a:t>tensor(4.0696)</a:t>
            </a:r>
            <a:endParaRPr lang="ko-KR" altLang="en-US" sz="1400"/>
          </a:p>
        </p:txBody>
      </p:sp>
      <p:sp>
        <p:nvSpPr>
          <p:cNvPr id="8" name="TextBox 7">
            <a:extLst>
              <a:ext uri="{FF2B5EF4-FFF2-40B4-BE49-F238E27FC236}">
                <a16:creationId xmlns:a16="http://schemas.microsoft.com/office/drawing/2014/main" id="{2E7F456E-4AA9-317B-CF98-2139143AB299}"/>
              </a:ext>
            </a:extLst>
          </p:cNvPr>
          <p:cNvSpPr txBox="1"/>
          <p:nvPr/>
        </p:nvSpPr>
        <p:spPr>
          <a:xfrm>
            <a:off x="5718544" y="2120684"/>
            <a:ext cx="6152708" cy="2062103"/>
          </a:xfrm>
          <a:prstGeom prst="rect">
            <a:avLst/>
          </a:prstGeom>
          <a:noFill/>
          <a:ln>
            <a:solidFill>
              <a:schemeClr val="tx1"/>
            </a:solidFill>
            <a:prstDash val="dash"/>
          </a:ln>
        </p:spPr>
        <p:txBody>
          <a:bodyPr wrap="square" rtlCol="0">
            <a:spAutoFit/>
          </a:bodyPr>
          <a:lstStyle/>
          <a:p>
            <a:r>
              <a:rPr lang="en-US" altLang="ko-KR" sz="1600" b="0">
                <a:solidFill>
                  <a:srgbClr val="7A3E9D"/>
                </a:solidFill>
                <a:effectLst/>
                <a:latin typeface="Consolas" panose="020B0609020204030204" pitchFamily="49" charset="0"/>
              </a:rPr>
              <a:t>rpn_cls_loss </a:t>
            </a:r>
          </a:p>
          <a:p>
            <a:r>
              <a:rPr lang="en-US" altLang="ko-KR" sz="1600"/>
              <a:t>Loss of object existence classification using cross entropy function</a:t>
            </a:r>
          </a:p>
          <a:p>
            <a:r>
              <a:rPr lang="en-US" altLang="ko-KR" sz="1600" b="0">
                <a:solidFill>
                  <a:srgbClr val="7A3E9D"/>
                </a:solidFill>
                <a:effectLst/>
                <a:latin typeface="Consolas" panose="020B0609020204030204" pitchFamily="49" charset="0"/>
              </a:rPr>
              <a:t>rpn_loc_loss</a:t>
            </a:r>
          </a:p>
          <a:p>
            <a:r>
              <a:rPr lang="en-US" altLang="ko-KR" sz="1600"/>
              <a:t>Loss of bounding box regressor for positive samples using smooth L1</a:t>
            </a:r>
          </a:p>
          <a:p>
            <a:r>
              <a:rPr lang="en-US" altLang="ko-KR" sz="1600" b="0">
                <a:solidFill>
                  <a:srgbClr val="7A3E9D"/>
                </a:solidFill>
                <a:effectLst/>
                <a:latin typeface="Consolas" panose="020B0609020204030204" pitchFamily="49" charset="0"/>
              </a:rPr>
              <a:t>rpn_loss</a:t>
            </a:r>
            <a:br>
              <a:rPr lang="en-US" altLang="ko-KR" sz="1600" b="0">
                <a:solidFill>
                  <a:srgbClr val="7A3E9D"/>
                </a:solidFill>
                <a:effectLst/>
                <a:latin typeface="Consolas" panose="020B0609020204030204" pitchFamily="49" charset="0"/>
              </a:rPr>
            </a:br>
            <a:r>
              <a:rPr lang="en-US" altLang="ko-KR" sz="1600" b="0">
                <a:effectLst/>
              </a:rPr>
              <a:t>Final loss function combining both losses for </a:t>
            </a:r>
            <a:r>
              <a:rPr lang="en-US" altLang="ko-KR" sz="1600" b="0">
                <a:solidFill>
                  <a:srgbClr val="7A3E9D"/>
                </a:solidFill>
                <a:effectLst/>
                <a:latin typeface="Consolas" panose="020B0609020204030204" pitchFamily="49" charset="0"/>
              </a:rPr>
              <a:t>rpn_lambda</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10</a:t>
            </a:r>
            <a:endParaRPr lang="en-US" altLang="ko-KR" sz="1600" b="0">
              <a:effectLst/>
            </a:endParaRPr>
          </a:p>
        </p:txBody>
      </p:sp>
    </p:spTree>
    <p:extLst>
      <p:ext uri="{BB962C8B-B14F-4D97-AF65-F5344CB8AC3E}">
        <p14:creationId xmlns:p14="http://schemas.microsoft.com/office/powerpoint/2010/main" val="346388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23</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8" name="TextBox 7">
            <a:extLst>
              <a:ext uri="{FF2B5EF4-FFF2-40B4-BE49-F238E27FC236}">
                <a16:creationId xmlns:a16="http://schemas.microsoft.com/office/drawing/2014/main" id="{B89B0129-C824-6DEA-4822-786B328C6EAD}"/>
              </a:ext>
            </a:extLst>
          </p:cNvPr>
          <p:cNvSpPr txBox="1"/>
          <p:nvPr/>
        </p:nvSpPr>
        <p:spPr>
          <a:xfrm>
            <a:off x="842282" y="1305895"/>
            <a:ext cx="6511113" cy="369332"/>
          </a:xfrm>
          <a:prstGeom prst="rect">
            <a:avLst/>
          </a:prstGeom>
          <a:noFill/>
        </p:spPr>
        <p:txBody>
          <a:bodyPr wrap="square">
            <a:spAutoFit/>
          </a:bodyPr>
          <a:lstStyle/>
          <a:p>
            <a:pPr algn="l"/>
            <a:r>
              <a:rPr lang="en-US" altLang="ko-KR" b="1" i="0">
                <a:effectLst/>
              </a:rPr>
              <a:t>Non maximum suppression(select 2000 bounding boxes)</a:t>
            </a:r>
          </a:p>
        </p:txBody>
      </p:sp>
      <p:sp>
        <p:nvSpPr>
          <p:cNvPr id="10" name="TextBox 9">
            <a:extLst>
              <a:ext uri="{FF2B5EF4-FFF2-40B4-BE49-F238E27FC236}">
                <a16:creationId xmlns:a16="http://schemas.microsoft.com/office/drawing/2014/main" id="{A2E36D42-DA5E-582B-EB72-8BFCE8F2820B}"/>
              </a:ext>
            </a:extLst>
          </p:cNvPr>
          <p:cNvSpPr txBox="1"/>
          <p:nvPr/>
        </p:nvSpPr>
        <p:spPr>
          <a:xfrm>
            <a:off x="842282" y="2240109"/>
            <a:ext cx="6181503" cy="2031325"/>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roi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roi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roi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2</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roi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3</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areas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order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order</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argsort</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keep</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6BED752C-EC12-F6D9-25B3-A5B3CFD80692}"/>
              </a:ext>
            </a:extLst>
          </p:cNvPr>
          <p:cNvSpPr txBox="1"/>
          <p:nvPr/>
        </p:nvSpPr>
        <p:spPr>
          <a:xfrm>
            <a:off x="5254604" y="2135785"/>
            <a:ext cx="6095114" cy="4185761"/>
          </a:xfrm>
          <a:prstGeom prst="rect">
            <a:avLst/>
          </a:prstGeom>
          <a:noFill/>
        </p:spPr>
        <p:txBody>
          <a:bodyPr wrap="square">
            <a:spAutoFit/>
          </a:bodyPr>
          <a:lstStyle/>
          <a:p>
            <a:r>
              <a:rPr lang="en-US" altLang="ko-KR" sz="1400" b="0">
                <a:solidFill>
                  <a:srgbClr val="4B69C6"/>
                </a:solidFill>
                <a:effectLst/>
                <a:latin typeface="Consolas" panose="020B0609020204030204" pitchFamily="49" charset="0"/>
              </a:rPr>
              <a:t>while</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size </a:t>
            </a:r>
            <a:r>
              <a:rPr lang="en-US" altLang="ko-KR" sz="1400" b="0">
                <a:solidFill>
                  <a:srgbClr val="777777"/>
                </a:solidFill>
                <a:effectLst/>
                <a:latin typeface="Consolas" panose="020B0609020204030204" pitchFamily="49" charset="0"/>
              </a:rPr>
              <a:t>&gt;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keep</a:t>
            </a:r>
            <a:r>
              <a:rPr lang="en-US" altLang="ko-KR" sz="1400" b="0">
                <a:solidFill>
                  <a:srgbClr val="777777"/>
                </a:solidFill>
                <a:effectLst/>
                <a:latin typeface="Consolas" panose="020B0609020204030204" pitchFamily="49" charset="0"/>
              </a:rPr>
              <a:t>.</a:t>
            </a:r>
            <a:r>
              <a:rPr lang="en-US" altLang="ko-KR" sz="1400" b="1">
                <a:solidFill>
                  <a:srgbClr val="AA3731"/>
                </a:solidFill>
                <a:effectLst/>
                <a:latin typeface="Consolas" panose="020B0609020204030204" pitchFamily="49" charset="0"/>
              </a:rPr>
              <a:t>append</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maximum</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x1</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x1</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maximum</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y1</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y1</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minimum</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x2</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x2</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minimum</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y2</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y2</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w</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maximum</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xx2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xx1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h</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maximum</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0.0</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yy2</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yy1</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w</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h</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ovr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areas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areas</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inter</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inds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where</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ovr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&lt;=</a:t>
            </a:r>
            <a:r>
              <a:rPr lang="en-US" altLang="ko-KR" sz="1400" b="0">
                <a:solidFill>
                  <a:srgbClr val="333333"/>
                </a:solidFill>
                <a:effectLst/>
                <a:latin typeface="Consolas" panose="020B0609020204030204" pitchFamily="49" charset="0"/>
              </a:rPr>
              <a:t> nms_thresh</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0</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order</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order</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inds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keep</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keep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n_train_post_nms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roi</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roi</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keep</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5" name="TextBox 4">
            <a:extLst>
              <a:ext uri="{FF2B5EF4-FFF2-40B4-BE49-F238E27FC236}">
                <a16:creationId xmlns:a16="http://schemas.microsoft.com/office/drawing/2014/main" id="{0227160B-2A2F-4D95-2647-66C95EEE40B3}"/>
              </a:ext>
            </a:extLst>
          </p:cNvPr>
          <p:cNvSpPr txBox="1"/>
          <p:nvPr/>
        </p:nvSpPr>
        <p:spPr>
          <a:xfrm>
            <a:off x="842282" y="1657384"/>
            <a:ext cx="9878975" cy="369332"/>
          </a:xfrm>
          <a:prstGeom prst="rect">
            <a:avLst/>
          </a:prstGeom>
          <a:noFill/>
        </p:spPr>
        <p:txBody>
          <a:bodyPr wrap="square">
            <a:spAutoFit/>
          </a:bodyPr>
          <a:lstStyle/>
          <a:p>
            <a:r>
              <a:rPr lang="ko-KR" altLang="en-US"/>
              <a:t>Repeat NMS to remove overlapping boxes and store the finally maintained boxes in </a:t>
            </a:r>
            <a:r>
              <a:rPr lang="en-US" altLang="ko-KR" sz="1800" b="0">
                <a:solidFill>
                  <a:srgbClr val="7A3E9D"/>
                </a:solidFill>
                <a:effectLst/>
                <a:latin typeface="Consolas" panose="020B0609020204030204" pitchFamily="49" charset="0"/>
              </a:rPr>
              <a:t>roi</a:t>
            </a:r>
            <a:r>
              <a:rPr lang="en-US" altLang="ko-KR"/>
              <a:t>.</a:t>
            </a:r>
            <a:endParaRPr lang="ko-KR" altLang="en-US"/>
          </a:p>
        </p:txBody>
      </p:sp>
    </p:spTree>
    <p:extLst>
      <p:ext uri="{BB962C8B-B14F-4D97-AF65-F5344CB8AC3E}">
        <p14:creationId xmlns:p14="http://schemas.microsoft.com/office/powerpoint/2010/main" val="243952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24</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11" name="TextBox 10">
            <a:extLst>
              <a:ext uri="{FF2B5EF4-FFF2-40B4-BE49-F238E27FC236}">
                <a16:creationId xmlns:a16="http://schemas.microsoft.com/office/drawing/2014/main" id="{91603221-A461-2C14-FF76-68C69B4A1097}"/>
              </a:ext>
            </a:extLst>
          </p:cNvPr>
          <p:cNvSpPr txBox="1"/>
          <p:nvPr/>
        </p:nvSpPr>
        <p:spPr>
          <a:xfrm>
            <a:off x="842282" y="1318899"/>
            <a:ext cx="7214191" cy="646331"/>
          </a:xfrm>
          <a:prstGeom prst="rect">
            <a:avLst/>
          </a:prstGeom>
          <a:noFill/>
        </p:spPr>
        <p:txBody>
          <a:bodyPr wrap="square" rtlCol="0">
            <a:spAutoFit/>
          </a:bodyPr>
          <a:lstStyle/>
          <a:p>
            <a:r>
              <a:rPr lang="en-US" altLang="ko-KR" b="1" i="0">
                <a:effectLst/>
              </a:rPr>
              <a:t>Select foreground(positive) samples with calculating IoUs</a:t>
            </a:r>
          </a:p>
          <a:p>
            <a:endParaRPr lang="ko-KR" altLang="en-US"/>
          </a:p>
        </p:txBody>
      </p:sp>
      <p:grpSp>
        <p:nvGrpSpPr>
          <p:cNvPr id="18" name="그룹 17">
            <a:extLst>
              <a:ext uri="{FF2B5EF4-FFF2-40B4-BE49-F238E27FC236}">
                <a16:creationId xmlns:a16="http://schemas.microsoft.com/office/drawing/2014/main" id="{4E6E9D09-C3F5-1351-BCD0-FDC421B656FC}"/>
              </a:ext>
            </a:extLst>
          </p:cNvPr>
          <p:cNvGrpSpPr/>
          <p:nvPr/>
        </p:nvGrpSpPr>
        <p:grpSpPr>
          <a:xfrm>
            <a:off x="6890377" y="1754013"/>
            <a:ext cx="4048969" cy="4579972"/>
            <a:chOff x="7300749" y="1799290"/>
            <a:chExt cx="4048969" cy="4579972"/>
          </a:xfrm>
        </p:grpSpPr>
        <p:pic>
          <p:nvPicPr>
            <p:cNvPr id="5" name="그림 4">
              <a:extLst>
                <a:ext uri="{FF2B5EF4-FFF2-40B4-BE49-F238E27FC236}">
                  <a16:creationId xmlns:a16="http://schemas.microsoft.com/office/drawing/2014/main" id="{CCC3C225-1C75-B44D-EEF6-F6F16ECA5C5F}"/>
                </a:ext>
              </a:extLst>
            </p:cNvPr>
            <p:cNvPicPr>
              <a:picLocks noChangeAspect="1"/>
            </p:cNvPicPr>
            <p:nvPr/>
          </p:nvPicPr>
          <p:blipFill>
            <a:blip r:embed="rId2"/>
            <a:stretch>
              <a:fillRect/>
            </a:stretch>
          </p:blipFill>
          <p:spPr>
            <a:xfrm>
              <a:off x="7300749" y="1799290"/>
              <a:ext cx="4048969" cy="3995197"/>
            </a:xfrm>
            <a:prstGeom prst="rect">
              <a:avLst/>
            </a:prstGeom>
          </p:spPr>
        </p:pic>
        <p:sp>
          <p:nvSpPr>
            <p:cNvPr id="14" name="TextBox 13">
              <a:extLst>
                <a:ext uri="{FF2B5EF4-FFF2-40B4-BE49-F238E27FC236}">
                  <a16:creationId xmlns:a16="http://schemas.microsoft.com/office/drawing/2014/main" id="{EDC93EA7-FDE3-78CB-8D1E-237A81F7B944}"/>
                </a:ext>
              </a:extLst>
            </p:cNvPr>
            <p:cNvSpPr txBox="1"/>
            <p:nvPr/>
          </p:nvSpPr>
          <p:spPr>
            <a:xfrm>
              <a:off x="7512921" y="5794487"/>
              <a:ext cx="3798481" cy="584775"/>
            </a:xfrm>
            <a:prstGeom prst="rect">
              <a:avLst/>
            </a:prstGeom>
            <a:noFill/>
          </p:spPr>
          <p:txBody>
            <a:bodyPr wrap="square">
              <a:spAutoFit/>
            </a:bodyPr>
            <a:lstStyle/>
            <a:p>
              <a:r>
                <a:rPr lang="ko-KR" altLang="en-US" sz="1600" b="1">
                  <a:solidFill>
                    <a:srgbClr val="C00000"/>
                  </a:solidFill>
                </a:rPr>
                <a:t>You can see that a bounding box has </a:t>
              </a:r>
              <a:r>
                <a:rPr lang="en-US" altLang="ko-KR" sz="1600" b="1">
                  <a:solidFill>
                    <a:srgbClr val="C00000"/>
                  </a:solidFill>
                </a:rPr>
                <a:t>generat</a:t>
              </a:r>
              <a:r>
                <a:rPr lang="ko-KR" altLang="en-US" sz="1600" b="1">
                  <a:solidFill>
                    <a:srgbClr val="C00000"/>
                  </a:solidFill>
                </a:rPr>
                <a:t>ed around the elephant.</a:t>
              </a:r>
            </a:p>
          </p:txBody>
        </p:sp>
      </p:grpSp>
      <p:sp>
        <p:nvSpPr>
          <p:cNvPr id="16" name="TextBox 15">
            <a:extLst>
              <a:ext uri="{FF2B5EF4-FFF2-40B4-BE49-F238E27FC236}">
                <a16:creationId xmlns:a16="http://schemas.microsoft.com/office/drawing/2014/main" id="{89E94783-4644-B688-0553-0D38F97B0AC4}"/>
              </a:ext>
            </a:extLst>
          </p:cNvPr>
          <p:cNvSpPr txBox="1"/>
          <p:nvPr/>
        </p:nvSpPr>
        <p:spPr>
          <a:xfrm>
            <a:off x="842282" y="1888831"/>
            <a:ext cx="7918946" cy="4662815"/>
          </a:xfrm>
          <a:prstGeom prst="rect">
            <a:avLst/>
          </a:prstGeom>
          <a:noFill/>
        </p:spPr>
        <p:txBody>
          <a:bodyPr wrap="square">
            <a:spAutoFit/>
          </a:bodyPr>
          <a:lstStyle/>
          <a:p>
            <a:r>
              <a:rPr lang="en-US" altLang="ko-KR" sz="1100" b="0">
                <a:solidFill>
                  <a:srgbClr val="4B69C6"/>
                </a:solidFill>
                <a:effectLst/>
                <a:latin typeface="Consolas" panose="020B0609020204030204" pitchFamily="49" charset="0"/>
              </a:rPr>
              <a:t>for</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num1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a:t>
            </a:r>
            <a:r>
              <a:rPr lang="en-US" altLang="ko-KR" sz="1100" b="0">
                <a:solidFill>
                  <a:srgbClr val="333333"/>
                </a:solidFill>
                <a:effectLst/>
                <a:latin typeface="Consolas" panose="020B0609020204030204" pitchFamily="49" charset="0"/>
              </a:rPr>
              <a:t> </a:t>
            </a:r>
            <a:r>
              <a:rPr lang="en-US" altLang="ko-KR" sz="1100" b="0">
                <a:solidFill>
                  <a:srgbClr val="4B69C6"/>
                </a:solidFill>
                <a:effectLst/>
                <a:latin typeface="Consolas" panose="020B0609020204030204" pitchFamily="49" charset="0"/>
              </a:rPr>
              <a:t>in</a:t>
            </a:r>
            <a:r>
              <a:rPr lang="en-US" altLang="ko-KR" sz="1100" b="0">
                <a:solidFill>
                  <a:srgbClr val="333333"/>
                </a:solidFill>
                <a:effectLst/>
                <a:latin typeface="Consolas" panose="020B0609020204030204" pitchFamily="49" charset="0"/>
              </a:rPr>
              <a:t> </a:t>
            </a:r>
            <a:r>
              <a:rPr lang="en-US" altLang="ko-KR" sz="1100" b="1">
                <a:solidFill>
                  <a:srgbClr val="7A3E9D"/>
                </a:solidFill>
                <a:effectLst/>
                <a:latin typeface="Consolas" panose="020B0609020204030204" pitchFamily="49" charset="0"/>
              </a:rPr>
              <a:t>enumerate</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roi</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ya1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xa1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ya2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xa2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anchor_area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ya2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ya1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xa2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xa1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br>
              <a:rPr lang="en-US" altLang="ko-KR" sz="1100" b="0">
                <a:solidFill>
                  <a:srgbClr val="333333"/>
                </a:solidFill>
                <a:effectLst/>
                <a:latin typeface="Consolas" panose="020B0609020204030204" pitchFamily="49" charset="0"/>
              </a:rPr>
            </a:br>
            <a:r>
              <a:rPr lang="en-US" altLang="ko-KR" sz="1100" b="0">
                <a:solidFill>
                  <a:srgbClr val="333333"/>
                </a:solidFill>
                <a:effectLst/>
                <a:latin typeface="Consolas" panose="020B0609020204030204" pitchFamily="49" charset="0"/>
              </a:rPr>
              <a:t>  </a:t>
            </a:r>
            <a:r>
              <a:rPr lang="en-US" altLang="ko-KR" sz="1100" b="0">
                <a:solidFill>
                  <a:srgbClr val="4B69C6"/>
                </a:solidFill>
                <a:effectLst/>
                <a:latin typeface="Consolas" panose="020B0609020204030204" pitchFamily="49" charset="0"/>
              </a:rPr>
              <a:t>for</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num2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j</a:t>
            </a:r>
            <a:r>
              <a:rPr lang="en-US" altLang="ko-KR" sz="1100" b="0">
                <a:solidFill>
                  <a:srgbClr val="333333"/>
                </a:solidFill>
                <a:effectLst/>
                <a:latin typeface="Consolas" panose="020B0609020204030204" pitchFamily="49" charset="0"/>
              </a:rPr>
              <a:t> </a:t>
            </a:r>
            <a:r>
              <a:rPr lang="en-US" altLang="ko-KR" sz="1100" b="0">
                <a:solidFill>
                  <a:srgbClr val="4B69C6"/>
                </a:solidFill>
                <a:effectLst/>
                <a:latin typeface="Consolas" panose="020B0609020204030204" pitchFamily="49" charset="0"/>
              </a:rPr>
              <a:t>in</a:t>
            </a:r>
            <a:r>
              <a:rPr lang="en-US" altLang="ko-KR" sz="1100" b="0">
                <a:solidFill>
                  <a:srgbClr val="333333"/>
                </a:solidFill>
                <a:effectLst/>
                <a:latin typeface="Consolas" panose="020B0609020204030204" pitchFamily="49" charset="0"/>
              </a:rPr>
              <a:t> </a:t>
            </a:r>
            <a:r>
              <a:rPr lang="en-US" altLang="ko-KR" sz="1100" b="1">
                <a:solidFill>
                  <a:srgbClr val="7A3E9D"/>
                </a:solidFill>
                <a:effectLst/>
                <a:latin typeface="Consolas" panose="020B0609020204030204" pitchFamily="49" charset="0"/>
              </a:rPr>
              <a:t>enumerate</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bbox</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yb1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xb1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yb2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xb2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j</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box_area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yb2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yb1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xb2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xb1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inter_x1</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1">
                <a:solidFill>
                  <a:srgbClr val="AA3731"/>
                </a:solidFill>
                <a:effectLst/>
                <a:latin typeface="Consolas" panose="020B0609020204030204" pitchFamily="49" charset="0"/>
              </a:rPr>
              <a:t>max</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xb1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xa1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inter_y1</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1">
                <a:solidFill>
                  <a:srgbClr val="AA3731"/>
                </a:solidFill>
                <a:effectLst/>
                <a:latin typeface="Consolas" panose="020B0609020204030204" pitchFamily="49" charset="0"/>
              </a:rPr>
              <a:t>max</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yb1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ya1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inter_x2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1">
                <a:solidFill>
                  <a:srgbClr val="AA3731"/>
                </a:solidFill>
                <a:effectLst/>
                <a:latin typeface="Consolas" panose="020B0609020204030204" pitchFamily="49" charset="0"/>
              </a:rPr>
              <a:t>min</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xb2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xa2</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inter_y2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1">
                <a:solidFill>
                  <a:srgbClr val="AA3731"/>
                </a:solidFill>
                <a:effectLst/>
                <a:latin typeface="Consolas" panose="020B0609020204030204" pitchFamily="49" charset="0"/>
              </a:rPr>
              <a:t>min</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yb2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ya2</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br>
              <a:rPr lang="en-US" altLang="ko-KR" sz="1100" b="0">
                <a:solidFill>
                  <a:srgbClr val="333333"/>
                </a:solidFill>
                <a:effectLst/>
                <a:latin typeface="Consolas" panose="020B0609020204030204" pitchFamily="49" charset="0"/>
              </a:rPr>
            </a:br>
            <a:r>
              <a:rPr lang="en-US" altLang="ko-KR" sz="1100" b="0">
                <a:solidFill>
                  <a:srgbClr val="333333"/>
                </a:solidFill>
                <a:effectLst/>
                <a:latin typeface="Consolas" panose="020B0609020204030204" pitchFamily="49" charset="0"/>
              </a:rPr>
              <a:t>    </a:t>
            </a:r>
            <a:r>
              <a:rPr lang="en-US" altLang="ko-KR" sz="1100" b="0">
                <a:solidFill>
                  <a:srgbClr val="4B69C6"/>
                </a:solidFill>
                <a:effectLst/>
                <a:latin typeface="Consolas" panose="020B0609020204030204" pitchFamily="49" charset="0"/>
              </a:rPr>
              <a:t>if</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inter_x1</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&lt;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inter_x2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and</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inter_y1</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&lt;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inter_y2</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inter_y2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inter_y1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inter_x2</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inter_x1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anchor_area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box_area</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inter_area</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4B69C6"/>
                </a:solidFill>
                <a:effectLst/>
                <a:latin typeface="Consolas" panose="020B0609020204030204" pitchFamily="49" charset="0"/>
              </a:rPr>
              <a:t>else</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9C5D27"/>
                </a:solidFill>
                <a:effectLst/>
                <a:latin typeface="Consolas" panose="020B0609020204030204" pitchFamily="49" charset="0"/>
              </a:rPr>
              <a:t>0</a:t>
            </a:r>
            <a:endParaRPr lang="en-US" altLang="ko-KR" sz="1100" b="0">
              <a:solidFill>
                <a:srgbClr val="333333"/>
              </a:solidFill>
              <a:effectLst/>
              <a:latin typeface="Consolas" panose="020B0609020204030204" pitchFamily="49" charset="0"/>
            </a:endParaRPr>
          </a:p>
          <a:p>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ious</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num1</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num2</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a:t>
            </a:r>
            <a:endParaRPr lang="en-US" altLang="ko-KR" sz="1100" b="0">
              <a:solidFill>
                <a:srgbClr val="333333"/>
              </a:solidFill>
              <a:effectLst/>
              <a:latin typeface="Consolas" panose="020B0609020204030204" pitchFamily="49" charset="0"/>
            </a:endParaRPr>
          </a:p>
          <a:p>
            <a:br>
              <a:rPr lang="en-US" altLang="ko-KR" sz="1100" b="0">
                <a:solidFill>
                  <a:srgbClr val="333333"/>
                </a:solidFill>
                <a:effectLst/>
                <a:latin typeface="Consolas" panose="020B0609020204030204" pitchFamily="49" charset="0"/>
              </a:rPr>
            </a:br>
            <a:r>
              <a:rPr lang="en-US" altLang="ko-KR" sz="1100" b="0">
                <a:solidFill>
                  <a:srgbClr val="7A3E9D"/>
                </a:solidFill>
                <a:effectLst/>
                <a:latin typeface="Consolas" panose="020B0609020204030204" pitchFamily="49" charset="0"/>
              </a:rPr>
              <a:t>gt_assignment</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ious</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argmax</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axis</a:t>
            </a:r>
            <a:r>
              <a:rPr lang="en-US" altLang="ko-KR" sz="1100" b="0">
                <a:solidFill>
                  <a:srgbClr val="777777"/>
                </a:solidFill>
                <a:effectLst/>
                <a:latin typeface="Consolas" panose="020B0609020204030204" pitchFamily="49" charset="0"/>
              </a:rPr>
              <a:t>=</a:t>
            </a:r>
            <a:r>
              <a:rPr lang="en-US" altLang="ko-KR" sz="1100" b="0">
                <a:solidFill>
                  <a:srgbClr val="9C5D27"/>
                </a:solidFill>
                <a:effectLst/>
                <a:latin typeface="Consolas" panose="020B0609020204030204" pitchFamily="49" charset="0"/>
              </a:rPr>
              <a:t>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7A3E9D"/>
                </a:solidFill>
                <a:effectLst/>
                <a:latin typeface="Consolas" panose="020B0609020204030204" pitchFamily="49" charset="0"/>
              </a:rPr>
              <a:t>max_iou</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ious</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max</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axis</a:t>
            </a:r>
            <a:r>
              <a:rPr lang="en-US" altLang="ko-KR" sz="1100" b="0">
                <a:solidFill>
                  <a:srgbClr val="777777"/>
                </a:solidFill>
                <a:effectLst/>
                <a:latin typeface="Consolas" panose="020B0609020204030204" pitchFamily="49" charset="0"/>
              </a:rPr>
              <a:t>=</a:t>
            </a:r>
            <a:r>
              <a:rPr lang="en-US" altLang="ko-KR" sz="1100" b="0">
                <a:solidFill>
                  <a:srgbClr val="9C5D27"/>
                </a:solidFill>
                <a:effectLst/>
                <a:latin typeface="Consolas" panose="020B0609020204030204" pitchFamily="49" charset="0"/>
              </a:rPr>
              <a:t>1</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br>
              <a:rPr lang="en-US" altLang="ko-KR" sz="1100" b="0">
                <a:solidFill>
                  <a:srgbClr val="333333"/>
                </a:solidFill>
                <a:effectLst/>
                <a:latin typeface="Consolas" panose="020B0609020204030204" pitchFamily="49" charset="0"/>
              </a:rPr>
            </a:br>
            <a:r>
              <a:rPr lang="en-US" altLang="ko-KR" sz="1100" b="0">
                <a:solidFill>
                  <a:srgbClr val="7A3E9D"/>
                </a:solidFill>
                <a:effectLst/>
                <a:latin typeface="Consolas" panose="020B0609020204030204" pitchFamily="49" charset="0"/>
              </a:rPr>
              <a:t>gt_roi_label</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labels</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gt_assignment</a:t>
            </a:r>
            <a:r>
              <a:rPr lang="en-US" altLang="ko-KR" sz="1100" b="0">
                <a:solidFill>
                  <a:srgbClr val="777777"/>
                </a:solidFill>
                <a:effectLst/>
                <a:latin typeface="Consolas" panose="020B0609020204030204" pitchFamily="49" charset="0"/>
              </a:rPr>
              <a:t>]</a:t>
            </a:r>
          </a:p>
          <a:p>
            <a:r>
              <a:rPr lang="en-US" altLang="ko-KR" sz="1100" b="0">
                <a:solidFill>
                  <a:srgbClr val="7A3E9D"/>
                </a:solidFill>
                <a:effectLst/>
                <a:latin typeface="Consolas" panose="020B0609020204030204" pitchFamily="49" charset="0"/>
              </a:rPr>
              <a:t>pos_roi_per_image</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9C5D27"/>
                </a:solidFill>
                <a:effectLst/>
                <a:latin typeface="Consolas" panose="020B0609020204030204" pitchFamily="49" charset="0"/>
              </a:rPr>
              <a:t>32</a:t>
            </a:r>
            <a:endParaRPr lang="en-US" altLang="ko-KR" sz="1100" b="0">
              <a:solidFill>
                <a:srgbClr val="333333"/>
              </a:solidFill>
              <a:effectLst/>
              <a:latin typeface="Consolas" panose="020B0609020204030204" pitchFamily="49" charset="0"/>
            </a:endParaRPr>
          </a:p>
          <a:p>
            <a:r>
              <a:rPr lang="en-US" altLang="ko-KR" sz="1100" b="0">
                <a:solidFill>
                  <a:srgbClr val="7A3E9D"/>
                </a:solidFill>
                <a:effectLst/>
                <a:latin typeface="Consolas" panose="020B0609020204030204" pitchFamily="49" charset="0"/>
              </a:rPr>
              <a:t>pos_index</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np</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where</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max_iou</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&gt;=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pos_iou_thresh</a:t>
            </a:r>
            <a:r>
              <a:rPr lang="en-US" altLang="ko-KR" sz="1100" b="0">
                <a:solidFill>
                  <a:srgbClr val="777777"/>
                </a:solidFill>
                <a:effectLst/>
                <a:latin typeface="Consolas" panose="020B0609020204030204" pitchFamily="49" charset="0"/>
              </a:rPr>
              <a:t>)[</a:t>
            </a:r>
            <a:r>
              <a:rPr lang="en-US" altLang="ko-KR" sz="1100" b="0">
                <a:solidFill>
                  <a:srgbClr val="9C5D27"/>
                </a:solidFill>
                <a:effectLst/>
                <a:latin typeface="Consolas" panose="020B0609020204030204" pitchFamily="49" charset="0"/>
              </a:rPr>
              <a:t>0</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r>
              <a:rPr lang="en-US" altLang="ko-KR" sz="1100" b="0">
                <a:solidFill>
                  <a:srgbClr val="7A3E9D"/>
                </a:solidFill>
                <a:effectLst/>
                <a:latin typeface="Consolas" panose="020B0609020204030204" pitchFamily="49" charset="0"/>
              </a:rPr>
              <a:t>pos_roi_per_this_image</a:t>
            </a:r>
            <a:r>
              <a:rPr lang="en-US" altLang="ko-KR" sz="1100" b="0">
                <a:solidFill>
                  <a:srgbClr val="333333"/>
                </a:solidFill>
                <a:effectLst/>
                <a:latin typeface="Consolas" panose="020B0609020204030204" pitchFamily="49" charset="0"/>
              </a:rPr>
              <a:t> </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1">
                <a:solidFill>
                  <a:srgbClr val="7A3E9D"/>
                </a:solidFill>
                <a:effectLst/>
                <a:latin typeface="Consolas" panose="020B0609020204030204" pitchFamily="49" charset="0"/>
              </a:rPr>
              <a:t>int</a:t>
            </a:r>
            <a:r>
              <a:rPr lang="en-US" altLang="ko-KR" sz="1100" b="0">
                <a:solidFill>
                  <a:srgbClr val="777777"/>
                </a:solidFill>
                <a:effectLst/>
                <a:latin typeface="Consolas" panose="020B0609020204030204" pitchFamily="49" charset="0"/>
              </a:rPr>
              <a:t>(</a:t>
            </a:r>
            <a:r>
              <a:rPr lang="en-US" altLang="ko-KR" sz="1100" b="1">
                <a:solidFill>
                  <a:srgbClr val="AA3731"/>
                </a:solidFill>
                <a:effectLst/>
                <a:latin typeface="Consolas" panose="020B0609020204030204" pitchFamily="49" charset="0"/>
              </a:rPr>
              <a:t>min</a:t>
            </a:r>
            <a:r>
              <a:rPr lang="en-US" altLang="ko-KR" sz="1100" b="0">
                <a:solidFill>
                  <a:srgbClr val="777777"/>
                </a:solidFill>
                <a:effectLst/>
                <a:latin typeface="Consolas" panose="020B0609020204030204" pitchFamily="49" charset="0"/>
              </a:rPr>
              <a:t>(</a:t>
            </a:r>
            <a:r>
              <a:rPr lang="en-US" altLang="ko-KR" sz="1100" b="0">
                <a:solidFill>
                  <a:srgbClr val="7A3E9D"/>
                </a:solidFill>
                <a:effectLst/>
                <a:latin typeface="Consolas" panose="020B0609020204030204" pitchFamily="49" charset="0"/>
              </a:rPr>
              <a:t>pos_roi_per_image</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 </a:t>
            </a:r>
            <a:r>
              <a:rPr lang="en-US" altLang="ko-KR" sz="1100" b="0">
                <a:solidFill>
                  <a:srgbClr val="7A3E9D"/>
                </a:solidFill>
                <a:effectLst/>
                <a:latin typeface="Consolas" panose="020B0609020204030204" pitchFamily="49" charset="0"/>
              </a:rPr>
              <a:t>pos_index</a:t>
            </a:r>
            <a:r>
              <a:rPr lang="en-US" altLang="ko-KR" sz="1100" b="0">
                <a:solidFill>
                  <a:srgbClr val="777777"/>
                </a:solidFill>
                <a:effectLst/>
                <a:latin typeface="Consolas" panose="020B0609020204030204" pitchFamily="49" charset="0"/>
              </a:rPr>
              <a:t>.</a:t>
            </a:r>
            <a:r>
              <a:rPr lang="en-US" altLang="ko-KR" sz="1100" b="0">
                <a:solidFill>
                  <a:srgbClr val="333333"/>
                </a:solidFill>
                <a:effectLst/>
                <a:latin typeface="Consolas" panose="020B0609020204030204" pitchFamily="49" charset="0"/>
              </a:rPr>
              <a:t>size</a:t>
            </a:r>
            <a:r>
              <a:rPr lang="en-US" altLang="ko-KR" sz="1100" b="0">
                <a:solidFill>
                  <a:srgbClr val="777777"/>
                </a:solidFill>
                <a:effectLst/>
                <a:latin typeface="Consolas" panose="020B0609020204030204" pitchFamily="49" charset="0"/>
              </a:rPr>
              <a:t>))</a:t>
            </a:r>
            <a:endParaRPr lang="en-US" altLang="ko-KR" sz="1100" b="0">
              <a:solidFill>
                <a:srgbClr val="333333"/>
              </a:solidFill>
              <a:effectLst/>
              <a:latin typeface="Consolas" panose="020B0609020204030204" pitchFamily="49" charset="0"/>
            </a:endParaRPr>
          </a:p>
          <a:p>
            <a:endParaRPr lang="en-US" altLang="ko-KR" sz="1100" b="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146859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25</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8" name="TextBox 7">
            <a:extLst>
              <a:ext uri="{FF2B5EF4-FFF2-40B4-BE49-F238E27FC236}">
                <a16:creationId xmlns:a16="http://schemas.microsoft.com/office/drawing/2014/main" id="{F1022794-4C3A-9532-0B25-D133E5E7F8C5}"/>
              </a:ext>
            </a:extLst>
          </p:cNvPr>
          <p:cNvSpPr txBox="1"/>
          <p:nvPr/>
        </p:nvSpPr>
        <p:spPr>
          <a:xfrm>
            <a:off x="842282" y="1249326"/>
            <a:ext cx="1720165" cy="369332"/>
          </a:xfrm>
          <a:prstGeom prst="rect">
            <a:avLst/>
          </a:prstGeom>
          <a:noFill/>
        </p:spPr>
        <p:txBody>
          <a:bodyPr wrap="square" rtlCol="0">
            <a:spAutoFit/>
          </a:bodyPr>
          <a:lstStyle/>
          <a:p>
            <a:r>
              <a:rPr lang="en-US" altLang="ko-KR" b="1"/>
              <a:t>RoI Pooling</a:t>
            </a:r>
            <a:endParaRPr lang="ko-KR" altLang="en-US" b="1"/>
          </a:p>
        </p:txBody>
      </p:sp>
      <p:pic>
        <p:nvPicPr>
          <p:cNvPr id="10" name="그림 9">
            <a:extLst>
              <a:ext uri="{FF2B5EF4-FFF2-40B4-BE49-F238E27FC236}">
                <a16:creationId xmlns:a16="http://schemas.microsoft.com/office/drawing/2014/main" id="{43792C58-0F47-CF53-BEA8-02FC7A150C0C}"/>
              </a:ext>
            </a:extLst>
          </p:cNvPr>
          <p:cNvPicPr>
            <a:picLocks noChangeAspect="1"/>
          </p:cNvPicPr>
          <p:nvPr/>
        </p:nvPicPr>
        <p:blipFill>
          <a:blip r:embed="rId2"/>
          <a:stretch>
            <a:fillRect/>
          </a:stretch>
        </p:blipFill>
        <p:spPr>
          <a:xfrm>
            <a:off x="7100437" y="5447975"/>
            <a:ext cx="4554415" cy="626850"/>
          </a:xfrm>
          <a:prstGeom prst="rect">
            <a:avLst/>
          </a:prstGeom>
        </p:spPr>
      </p:pic>
      <p:sp>
        <p:nvSpPr>
          <p:cNvPr id="11" name="TextBox 10">
            <a:extLst>
              <a:ext uri="{FF2B5EF4-FFF2-40B4-BE49-F238E27FC236}">
                <a16:creationId xmlns:a16="http://schemas.microsoft.com/office/drawing/2014/main" id="{636F7BC2-EA97-944F-6896-E0A02979B362}"/>
              </a:ext>
            </a:extLst>
          </p:cNvPr>
          <p:cNvSpPr txBox="1"/>
          <p:nvPr/>
        </p:nvSpPr>
        <p:spPr>
          <a:xfrm>
            <a:off x="6226001" y="6254472"/>
            <a:ext cx="5123717" cy="307777"/>
          </a:xfrm>
          <a:prstGeom prst="rect">
            <a:avLst/>
          </a:prstGeom>
          <a:noFill/>
        </p:spPr>
        <p:txBody>
          <a:bodyPr wrap="square" rtlCol="0">
            <a:spAutoFit/>
          </a:bodyPr>
          <a:lstStyle/>
          <a:p>
            <a:r>
              <a:rPr lang="en-US" altLang="ko-KR" sz="1400" b="0">
                <a:effectLst/>
              </a:rPr>
              <a:t>Visualize the first 5 feature map before RoI and after RoI</a:t>
            </a:r>
          </a:p>
        </p:txBody>
      </p:sp>
      <p:sp>
        <p:nvSpPr>
          <p:cNvPr id="13" name="TextBox 12">
            <a:extLst>
              <a:ext uri="{FF2B5EF4-FFF2-40B4-BE49-F238E27FC236}">
                <a16:creationId xmlns:a16="http://schemas.microsoft.com/office/drawing/2014/main" id="{5B3F7EDA-DC4C-5D43-AF6F-7EB5A4A823D5}"/>
              </a:ext>
            </a:extLst>
          </p:cNvPr>
          <p:cNvSpPr txBox="1"/>
          <p:nvPr/>
        </p:nvSpPr>
        <p:spPr>
          <a:xfrm>
            <a:off x="661877" y="2055277"/>
            <a:ext cx="8605727" cy="3231654"/>
          </a:xfrm>
          <a:prstGeom prst="rect">
            <a:avLst/>
          </a:prstGeom>
          <a:noFill/>
        </p:spPr>
        <p:txBody>
          <a:bodyPr wrap="square">
            <a:spAutoFit/>
          </a:bodyPr>
          <a:lstStyle/>
          <a:p>
            <a:r>
              <a:rPr lang="en-US" altLang="ko-KR" sz="1200" b="0">
                <a:solidFill>
                  <a:srgbClr val="7A3E9D"/>
                </a:solidFill>
                <a:effectLst/>
                <a:latin typeface="Consolas" panose="020B0609020204030204" pitchFamily="49" charset="0"/>
              </a:rPr>
              <a:t>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torch</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from_numpy</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sample_roi</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float</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roi_indices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0</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np</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ones</a:t>
            </a:r>
            <a:r>
              <a:rPr lang="en-US" altLang="ko-KR" sz="1200" b="0">
                <a:solidFill>
                  <a:srgbClr val="777777"/>
                </a:solidFill>
                <a:effectLst/>
                <a:latin typeface="Consolas" panose="020B0609020204030204" pitchFamily="49" charset="0"/>
              </a:rPr>
              <a:t>((</a:t>
            </a:r>
            <a:r>
              <a:rPr lang="en-US" altLang="ko-KR" sz="1200" b="1">
                <a:solidFill>
                  <a:srgbClr val="AA3731"/>
                </a:solidFill>
                <a:effectLst/>
                <a:latin typeface="Consolas" panose="020B0609020204030204" pitchFamily="49" charset="0"/>
              </a:rPr>
              <a:t>len</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dtype</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np</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int32</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roi_indices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torch</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from_numpy</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roi_indices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float</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br>
              <a:rPr lang="en-US" altLang="ko-KR" sz="1200" b="0">
                <a:solidFill>
                  <a:srgbClr val="333333"/>
                </a:solidFill>
                <a:effectLst/>
                <a:latin typeface="Consolas" panose="020B0609020204030204" pitchFamily="49" charset="0"/>
              </a:rPr>
            </a:br>
            <a:r>
              <a:rPr lang="en-US" altLang="ko-KR" sz="1200" b="0">
                <a:solidFill>
                  <a:srgbClr val="7A3E9D"/>
                </a:solidFill>
                <a:effectLst/>
                <a:latin typeface="Consolas" panose="020B0609020204030204" pitchFamily="49" charset="0"/>
              </a:rPr>
              <a:t>indices_and_rois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torch</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cat</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roi_indices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None</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dim</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xy_indices_and_rois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indices_and_rois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2</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4</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3</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indices_and_rois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xy_indices_and_rois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contiguous</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br>
              <a:rPr lang="en-US" altLang="ko-KR" sz="1200" b="0">
                <a:solidFill>
                  <a:srgbClr val="333333"/>
                </a:solidFill>
                <a:effectLst/>
                <a:latin typeface="Consolas" panose="020B0609020204030204" pitchFamily="49" charset="0"/>
              </a:rPr>
            </a:br>
            <a:r>
              <a:rPr lang="en-US" altLang="ko-KR" sz="1200" b="0">
                <a:solidFill>
                  <a:srgbClr val="7A3E9D"/>
                </a:solidFill>
                <a:effectLst/>
                <a:latin typeface="Consolas" panose="020B0609020204030204" pitchFamily="49" charset="0"/>
              </a:rPr>
              <a:t>size</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7</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7</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adaptive_max_pool</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nn</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AdaptiveMaxPool2d</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size</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size</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br>
              <a:rPr lang="en-US" altLang="ko-KR" sz="1200" b="0">
                <a:solidFill>
                  <a:srgbClr val="333333"/>
                </a:solidFill>
                <a:effectLst/>
                <a:latin typeface="Consolas" panose="020B0609020204030204" pitchFamily="49" charset="0"/>
              </a:rPr>
            </a:br>
            <a:r>
              <a:rPr lang="en-US" altLang="ko-KR" sz="1200" b="0">
                <a:solidFill>
                  <a:srgbClr val="7A3E9D"/>
                </a:solidFill>
                <a:effectLst/>
                <a:latin typeface="Consolas" panose="020B0609020204030204" pitchFamily="49" charset="0"/>
              </a:rPr>
              <a:t>output</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indices_and_rois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data</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float</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mul_</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16.0</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long</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7A3E9D"/>
                </a:solidFill>
                <a:effectLst/>
                <a:latin typeface="Consolas" panose="020B0609020204030204" pitchFamily="49" charset="0"/>
              </a:rPr>
              <a:t>num_rois</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size</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endParaRPr lang="en-US" altLang="ko-KR" sz="1200" b="0">
              <a:solidFill>
                <a:srgbClr val="333333"/>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E12442D4-B04B-5953-B88F-4BD16A253290}"/>
              </a:ext>
            </a:extLst>
          </p:cNvPr>
          <p:cNvSpPr txBox="1"/>
          <p:nvPr/>
        </p:nvSpPr>
        <p:spPr>
          <a:xfrm>
            <a:off x="6465925" y="1831939"/>
            <a:ext cx="5469122" cy="1938992"/>
          </a:xfrm>
          <a:prstGeom prst="rect">
            <a:avLst/>
          </a:prstGeom>
          <a:noFill/>
        </p:spPr>
        <p:txBody>
          <a:bodyPr wrap="square">
            <a:spAutoFit/>
          </a:bodyPr>
          <a:lstStyle/>
          <a:p>
            <a:br>
              <a:rPr lang="en-US" altLang="ko-KR" sz="1200" b="0">
                <a:solidFill>
                  <a:srgbClr val="333333"/>
                </a:solidFill>
                <a:effectLst/>
                <a:latin typeface="Consolas" panose="020B0609020204030204" pitchFamily="49" charset="0"/>
              </a:rPr>
            </a:br>
            <a:r>
              <a:rPr lang="en-US" altLang="ko-KR" sz="1200" b="0">
                <a:solidFill>
                  <a:srgbClr val="4B69C6"/>
                </a:solidFill>
                <a:effectLst/>
                <a:latin typeface="Consolas" panose="020B0609020204030204" pitchFamily="49" charset="0"/>
              </a:rPr>
              <a:t>for</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a:t>
            </a:r>
            <a:r>
              <a:rPr lang="en-US" altLang="ko-KR" sz="1200" b="0">
                <a:solidFill>
                  <a:srgbClr val="333333"/>
                </a:solidFill>
                <a:effectLst/>
                <a:latin typeface="Consolas" panose="020B0609020204030204" pitchFamily="49" charset="0"/>
              </a:rPr>
              <a:t> </a:t>
            </a:r>
            <a:r>
              <a:rPr lang="en-US" altLang="ko-KR" sz="1200" b="0">
                <a:solidFill>
                  <a:srgbClr val="4B69C6"/>
                </a:solidFill>
                <a:effectLst/>
                <a:latin typeface="Consolas" panose="020B0609020204030204" pitchFamily="49" charset="0"/>
              </a:rPr>
              <a:t>in</a:t>
            </a:r>
            <a:r>
              <a:rPr lang="en-US" altLang="ko-KR" sz="1200" b="0">
                <a:solidFill>
                  <a:srgbClr val="333333"/>
                </a:solidFill>
                <a:effectLst/>
                <a:latin typeface="Consolas" panose="020B0609020204030204" pitchFamily="49" charset="0"/>
              </a:rPr>
              <a:t> </a:t>
            </a:r>
            <a:r>
              <a:rPr lang="en-US" altLang="ko-KR" sz="1200" b="1">
                <a:solidFill>
                  <a:srgbClr val="7A3E9D"/>
                </a:solidFill>
                <a:effectLst/>
                <a:latin typeface="Consolas" panose="020B0609020204030204" pitchFamily="49" charset="0"/>
              </a:rPr>
              <a:t>range</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num_rois</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rois</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i</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im_idx</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im</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output_map</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narrow</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im_idx</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roi</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3</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roi</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2</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roi</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4</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1</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tmp</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adaptive_max_pool</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im</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r>
              <a:rPr lang="en-US" altLang="ko-KR" sz="1200" b="0">
                <a:solidFill>
                  <a:srgbClr val="333333"/>
                </a:solidFill>
                <a:effectLst/>
                <a:latin typeface="Consolas" panose="020B0609020204030204" pitchFamily="49" charset="0"/>
              </a:rPr>
              <a:t>  </a:t>
            </a:r>
            <a:r>
              <a:rPr lang="en-US" altLang="ko-KR" sz="1200" b="0">
                <a:solidFill>
                  <a:srgbClr val="7A3E9D"/>
                </a:solidFill>
                <a:effectLst/>
                <a:latin typeface="Consolas" panose="020B0609020204030204" pitchFamily="49" charset="0"/>
              </a:rPr>
              <a:t>output</a:t>
            </a:r>
            <a:r>
              <a:rPr lang="en-US" altLang="ko-KR" sz="1200" b="0">
                <a:solidFill>
                  <a:srgbClr val="777777"/>
                </a:solidFill>
                <a:effectLst/>
                <a:latin typeface="Consolas" panose="020B0609020204030204" pitchFamily="49" charset="0"/>
              </a:rPr>
              <a:t>.</a:t>
            </a:r>
            <a:r>
              <a:rPr lang="en-US" altLang="ko-KR" sz="1200" b="1">
                <a:solidFill>
                  <a:srgbClr val="AA3731"/>
                </a:solidFill>
                <a:effectLst/>
                <a:latin typeface="Consolas" panose="020B0609020204030204" pitchFamily="49" charset="0"/>
              </a:rPr>
              <a:t>append</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tmp</a:t>
            </a:r>
            <a:r>
              <a:rPr lang="en-US" altLang="ko-KR" sz="1200" b="0">
                <a:solidFill>
                  <a:srgbClr val="777777"/>
                </a:solidFill>
                <a:effectLst/>
                <a:latin typeface="Consolas" panose="020B0609020204030204" pitchFamily="49" charset="0"/>
              </a:rPr>
              <a:t>[</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a:p>
            <a:br>
              <a:rPr lang="en-US" altLang="ko-KR" sz="1200" b="0">
                <a:solidFill>
                  <a:srgbClr val="333333"/>
                </a:solidFill>
                <a:effectLst/>
                <a:latin typeface="Consolas" panose="020B0609020204030204" pitchFamily="49" charset="0"/>
              </a:rPr>
            </a:br>
            <a:r>
              <a:rPr lang="en-US" altLang="ko-KR" sz="1200" b="0">
                <a:solidFill>
                  <a:srgbClr val="7A3E9D"/>
                </a:solidFill>
                <a:effectLst/>
                <a:latin typeface="Consolas" panose="020B0609020204030204" pitchFamily="49" charset="0"/>
              </a:rPr>
              <a:t>output</a:t>
            </a:r>
            <a:r>
              <a:rPr lang="en-US" altLang="ko-KR" sz="1200" b="0">
                <a:solidFill>
                  <a:srgbClr val="333333"/>
                </a:solidFill>
                <a:effectLst/>
                <a:latin typeface="Consolas" panose="020B0609020204030204" pitchFamily="49" charset="0"/>
              </a:rPr>
              <a:t> </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torch</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cat</a:t>
            </a:r>
            <a:r>
              <a:rPr lang="en-US" altLang="ko-KR" sz="1200" b="0">
                <a:solidFill>
                  <a:srgbClr val="777777"/>
                </a:solidFill>
                <a:effectLst/>
                <a:latin typeface="Consolas" panose="020B0609020204030204" pitchFamily="49" charset="0"/>
              </a:rPr>
              <a:t>(</a:t>
            </a:r>
            <a:r>
              <a:rPr lang="en-US" altLang="ko-KR" sz="1200" b="0">
                <a:solidFill>
                  <a:srgbClr val="7A3E9D"/>
                </a:solidFill>
                <a:effectLst/>
                <a:latin typeface="Consolas" panose="020B0609020204030204" pitchFamily="49" charset="0"/>
              </a:rPr>
              <a:t>output</a:t>
            </a:r>
            <a:r>
              <a:rPr lang="en-US" altLang="ko-KR" sz="1200" b="0">
                <a:solidFill>
                  <a:srgbClr val="777777"/>
                </a:solidFill>
                <a:effectLst/>
                <a:latin typeface="Consolas" panose="020B0609020204030204" pitchFamily="49" charset="0"/>
              </a:rPr>
              <a:t>,</a:t>
            </a:r>
            <a:r>
              <a:rPr lang="en-US" altLang="ko-KR" sz="1200" b="0">
                <a:solidFill>
                  <a:srgbClr val="333333"/>
                </a:solidFill>
                <a:effectLst/>
                <a:latin typeface="Consolas" panose="020B0609020204030204" pitchFamily="49" charset="0"/>
              </a:rPr>
              <a:t> </a:t>
            </a:r>
            <a:r>
              <a:rPr lang="en-US" altLang="ko-KR" sz="1200" b="0">
                <a:solidFill>
                  <a:srgbClr val="9C5D27"/>
                </a:solidFill>
                <a:effectLst/>
                <a:latin typeface="Consolas" panose="020B0609020204030204" pitchFamily="49" charset="0"/>
              </a:rPr>
              <a:t>0</a:t>
            </a:r>
            <a:r>
              <a:rPr lang="en-US" altLang="ko-KR" sz="1200" b="0">
                <a:solidFill>
                  <a:srgbClr val="777777"/>
                </a:solidFill>
                <a:effectLst/>
                <a:latin typeface="Consolas" panose="020B0609020204030204" pitchFamily="49" charset="0"/>
              </a:rPr>
              <a:t>)</a:t>
            </a:r>
            <a:endParaRPr lang="en-US" altLang="ko-KR" sz="1200" b="0">
              <a:solidFill>
                <a:srgbClr val="333333"/>
              </a:solidFill>
              <a:effectLst/>
              <a:latin typeface="Consolas" panose="020B0609020204030204" pitchFamily="49" charset="0"/>
            </a:endParaRPr>
          </a:p>
        </p:txBody>
      </p:sp>
      <p:pic>
        <p:nvPicPr>
          <p:cNvPr id="18" name="그림 17">
            <a:extLst>
              <a:ext uri="{FF2B5EF4-FFF2-40B4-BE49-F238E27FC236}">
                <a16:creationId xmlns:a16="http://schemas.microsoft.com/office/drawing/2014/main" id="{EA51B972-3F14-A995-B121-6A62859F490C}"/>
              </a:ext>
            </a:extLst>
          </p:cNvPr>
          <p:cNvPicPr>
            <a:picLocks noChangeAspect="1"/>
          </p:cNvPicPr>
          <p:nvPr/>
        </p:nvPicPr>
        <p:blipFill>
          <a:blip r:embed="rId3"/>
          <a:stretch>
            <a:fillRect/>
          </a:stretch>
        </p:blipFill>
        <p:spPr>
          <a:xfrm>
            <a:off x="7074754" y="4261215"/>
            <a:ext cx="4605782" cy="966711"/>
          </a:xfrm>
          <a:prstGeom prst="rect">
            <a:avLst/>
          </a:prstGeom>
        </p:spPr>
      </p:pic>
      <p:graphicFrame>
        <p:nvGraphicFramePr>
          <p:cNvPr id="19" name="표 18">
            <a:extLst>
              <a:ext uri="{FF2B5EF4-FFF2-40B4-BE49-F238E27FC236}">
                <a16:creationId xmlns:a16="http://schemas.microsoft.com/office/drawing/2014/main" id="{C803C30A-9F0A-194B-D6B3-528C611A7354}"/>
              </a:ext>
            </a:extLst>
          </p:cNvPr>
          <p:cNvGraphicFramePr>
            <a:graphicFrameLocks noGrp="1"/>
          </p:cNvGraphicFramePr>
          <p:nvPr>
            <p:extLst>
              <p:ext uri="{D42A27DB-BD31-4B8C-83A1-F6EECF244321}">
                <p14:modId xmlns:p14="http://schemas.microsoft.com/office/powerpoint/2010/main" val="3868910989"/>
              </p:ext>
            </p:extLst>
          </p:nvPr>
        </p:nvGraphicFramePr>
        <p:xfrm>
          <a:off x="5337567" y="3996548"/>
          <a:ext cx="6453940" cy="2297163"/>
        </p:xfrm>
        <a:graphic>
          <a:graphicData uri="http://schemas.openxmlformats.org/drawingml/2006/table">
            <a:tbl>
              <a:tblPr firstRow="1" bandRow="1">
                <a:tableStyleId>{5940675A-B579-460E-94D1-54222C63F5DA}</a:tableStyleId>
              </a:tblPr>
              <a:tblGrid>
                <a:gridCol w="1691814">
                  <a:extLst>
                    <a:ext uri="{9D8B030D-6E8A-4147-A177-3AD203B41FA5}">
                      <a16:colId xmlns:a16="http://schemas.microsoft.com/office/drawing/2014/main" val="457021719"/>
                    </a:ext>
                  </a:extLst>
                </a:gridCol>
                <a:gridCol w="4762126">
                  <a:extLst>
                    <a:ext uri="{9D8B030D-6E8A-4147-A177-3AD203B41FA5}">
                      <a16:colId xmlns:a16="http://schemas.microsoft.com/office/drawing/2014/main" val="2459488248"/>
                    </a:ext>
                  </a:extLst>
                </a:gridCol>
              </a:tblGrid>
              <a:tr h="328859">
                <a:tc>
                  <a:txBody>
                    <a:bodyPr/>
                    <a:lstStyle/>
                    <a:p>
                      <a:pPr algn="ctr" latinLnBrk="1"/>
                      <a:endParaRPr lang="ko-KR" altLang="en-US" sz="1400"/>
                    </a:p>
                  </a:txBody>
                  <a:tcPr anchor="ctr"/>
                </a:tc>
                <a:tc>
                  <a:txBody>
                    <a:bodyPr/>
                    <a:lstStyle/>
                    <a:p>
                      <a:pPr algn="ctr" latinLnBrk="1"/>
                      <a:r>
                        <a:rPr lang="en-US" altLang="ko-KR" sz="1400"/>
                        <a:t>The first 5 feature map</a:t>
                      </a:r>
                      <a:endParaRPr lang="ko-KR" altLang="en-US" sz="1400"/>
                    </a:p>
                  </a:txBody>
                  <a:tcPr anchor="ctr"/>
                </a:tc>
                <a:extLst>
                  <a:ext uri="{0D108BD9-81ED-4DB2-BD59-A6C34878D82A}">
                    <a16:rowId xmlns:a16="http://schemas.microsoft.com/office/drawing/2014/main" val="2633895707"/>
                  </a:ext>
                </a:extLst>
              </a:tr>
              <a:tr h="1033376">
                <a:tc>
                  <a:txBody>
                    <a:bodyPr/>
                    <a:lstStyle/>
                    <a:p>
                      <a:pPr algn="ctr" latinLnBrk="1"/>
                      <a:r>
                        <a:rPr lang="en-US" altLang="ko-KR" sz="1400"/>
                        <a:t>Before RoI Pooling</a:t>
                      </a:r>
                      <a:endParaRPr lang="ko-KR" altLang="en-US" sz="1400"/>
                    </a:p>
                  </a:txBody>
                  <a:tcPr anchor="ctr"/>
                </a:tc>
                <a:tc>
                  <a:txBody>
                    <a:bodyPr/>
                    <a:lstStyle/>
                    <a:p>
                      <a:pPr algn="ctr" latinLnBrk="1"/>
                      <a:endParaRPr lang="ko-KR" altLang="en-US" sz="1400"/>
                    </a:p>
                  </a:txBody>
                  <a:tcPr anchor="ctr"/>
                </a:tc>
                <a:extLst>
                  <a:ext uri="{0D108BD9-81ED-4DB2-BD59-A6C34878D82A}">
                    <a16:rowId xmlns:a16="http://schemas.microsoft.com/office/drawing/2014/main" val="3392210267"/>
                  </a:ext>
                </a:extLst>
              </a:tr>
              <a:tr h="934928">
                <a:tc>
                  <a:txBody>
                    <a:bodyPr/>
                    <a:lstStyle/>
                    <a:p>
                      <a:pPr algn="ctr" latinLnBrk="1"/>
                      <a:r>
                        <a:rPr lang="en-US" altLang="ko-KR" sz="1400"/>
                        <a:t>After RoI Pooling</a:t>
                      </a:r>
                      <a:endParaRPr lang="ko-KR" altLang="en-US" sz="1400"/>
                    </a:p>
                  </a:txBody>
                  <a:tcPr anchor="ctr"/>
                </a:tc>
                <a:tc>
                  <a:txBody>
                    <a:bodyPr/>
                    <a:lstStyle/>
                    <a:p>
                      <a:pPr algn="ctr" latinLnBrk="1"/>
                      <a:endParaRPr lang="ko-KR" altLang="en-US" sz="1400"/>
                    </a:p>
                  </a:txBody>
                  <a:tcPr anchor="ctr"/>
                </a:tc>
                <a:extLst>
                  <a:ext uri="{0D108BD9-81ED-4DB2-BD59-A6C34878D82A}">
                    <a16:rowId xmlns:a16="http://schemas.microsoft.com/office/drawing/2014/main" val="1215749664"/>
                  </a:ext>
                </a:extLst>
              </a:tr>
            </a:tbl>
          </a:graphicData>
        </a:graphic>
      </p:graphicFrame>
      <p:sp>
        <p:nvSpPr>
          <p:cNvPr id="5" name="TextBox 4">
            <a:extLst>
              <a:ext uri="{FF2B5EF4-FFF2-40B4-BE49-F238E27FC236}">
                <a16:creationId xmlns:a16="http://schemas.microsoft.com/office/drawing/2014/main" id="{8364E453-8542-826E-C8D7-7895F568DB0E}"/>
              </a:ext>
            </a:extLst>
          </p:cNvPr>
          <p:cNvSpPr txBox="1"/>
          <p:nvPr/>
        </p:nvSpPr>
        <p:spPr>
          <a:xfrm>
            <a:off x="661877" y="5761400"/>
            <a:ext cx="6095114" cy="369332"/>
          </a:xfrm>
          <a:prstGeom prst="rect">
            <a:avLst/>
          </a:prstGeom>
          <a:noFill/>
        </p:spPr>
        <p:txBody>
          <a:bodyPr wrap="square">
            <a:spAutoFit/>
          </a:bodyPr>
          <a:lstStyle/>
          <a:p>
            <a:r>
              <a:rPr lang="en-US" altLang="ko-KR" b="0" i="0">
                <a:effectLst/>
                <a:latin typeface="Courier New" panose="02070309020205020404" pitchFamily="49" charset="0"/>
              </a:rPr>
              <a:t>torch.Size([128, 512, 7, 7])</a:t>
            </a:r>
            <a:endParaRPr lang="ko-KR" altLang="en-US"/>
          </a:p>
        </p:txBody>
      </p:sp>
      <p:sp>
        <p:nvSpPr>
          <p:cNvPr id="9" name="TextBox 8">
            <a:extLst>
              <a:ext uri="{FF2B5EF4-FFF2-40B4-BE49-F238E27FC236}">
                <a16:creationId xmlns:a16="http://schemas.microsoft.com/office/drawing/2014/main" id="{3F38E968-3D22-42FE-075F-8AF45556B67F}"/>
              </a:ext>
            </a:extLst>
          </p:cNvPr>
          <p:cNvSpPr txBox="1"/>
          <p:nvPr/>
        </p:nvSpPr>
        <p:spPr>
          <a:xfrm>
            <a:off x="842282" y="1613639"/>
            <a:ext cx="6095114" cy="369332"/>
          </a:xfrm>
          <a:prstGeom prst="rect">
            <a:avLst/>
          </a:prstGeom>
          <a:noFill/>
        </p:spPr>
        <p:txBody>
          <a:bodyPr wrap="square">
            <a:spAutoFit/>
          </a:bodyPr>
          <a:lstStyle/>
          <a:p>
            <a:r>
              <a:rPr lang="ko-KR" altLang="en-US"/>
              <a:t>For each RoI, 7x7 max pooling is performed.</a:t>
            </a:r>
          </a:p>
        </p:txBody>
      </p:sp>
      <p:sp>
        <p:nvSpPr>
          <p:cNvPr id="12" name="TextBox 11">
            <a:extLst>
              <a:ext uri="{FF2B5EF4-FFF2-40B4-BE49-F238E27FC236}">
                <a16:creationId xmlns:a16="http://schemas.microsoft.com/office/drawing/2014/main" id="{9F43B001-027B-4AC3-09AA-A14EA06893E1}"/>
              </a:ext>
            </a:extLst>
          </p:cNvPr>
          <p:cNvSpPr txBox="1"/>
          <p:nvPr/>
        </p:nvSpPr>
        <p:spPr>
          <a:xfrm>
            <a:off x="1177568" y="6079511"/>
            <a:ext cx="2769758" cy="307777"/>
          </a:xfrm>
          <a:prstGeom prst="rect">
            <a:avLst/>
          </a:prstGeom>
          <a:noFill/>
        </p:spPr>
        <p:txBody>
          <a:bodyPr wrap="square" rtlCol="0">
            <a:spAutoFit/>
          </a:bodyPr>
          <a:lstStyle/>
          <a:p>
            <a:r>
              <a:rPr lang="en-US" altLang="ko-KR" sz="1400"/>
              <a:t>Size of output after roi pooling</a:t>
            </a:r>
            <a:endParaRPr lang="ko-KR" altLang="en-US" sz="1400"/>
          </a:p>
        </p:txBody>
      </p:sp>
    </p:spTree>
    <p:extLst>
      <p:ext uri="{BB962C8B-B14F-4D97-AF65-F5344CB8AC3E}">
        <p14:creationId xmlns:p14="http://schemas.microsoft.com/office/powerpoint/2010/main" val="289768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26</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2" name="TextBox 1">
            <a:extLst>
              <a:ext uri="{FF2B5EF4-FFF2-40B4-BE49-F238E27FC236}">
                <a16:creationId xmlns:a16="http://schemas.microsoft.com/office/drawing/2014/main" id="{A44120D0-4408-3C53-C40A-2F24ECB49F1F}"/>
              </a:ext>
            </a:extLst>
          </p:cNvPr>
          <p:cNvSpPr txBox="1"/>
          <p:nvPr/>
        </p:nvSpPr>
        <p:spPr>
          <a:xfrm>
            <a:off x="842282" y="1249326"/>
            <a:ext cx="3882118" cy="369332"/>
          </a:xfrm>
          <a:prstGeom prst="rect">
            <a:avLst/>
          </a:prstGeom>
          <a:noFill/>
        </p:spPr>
        <p:txBody>
          <a:bodyPr wrap="square" rtlCol="0">
            <a:spAutoFit/>
          </a:bodyPr>
          <a:lstStyle/>
          <a:p>
            <a:r>
              <a:rPr lang="en-US" altLang="ko-KR" b="1"/>
              <a:t>Fast R-CNN</a:t>
            </a:r>
            <a:endParaRPr lang="ko-KR" altLang="en-US" b="1"/>
          </a:p>
        </p:txBody>
      </p:sp>
      <p:sp>
        <p:nvSpPr>
          <p:cNvPr id="7" name="TextBox 6">
            <a:extLst>
              <a:ext uri="{FF2B5EF4-FFF2-40B4-BE49-F238E27FC236}">
                <a16:creationId xmlns:a16="http://schemas.microsoft.com/office/drawing/2014/main" id="{F5EAF16E-DCB4-F1D6-631A-2BE9FB34E0C5}"/>
              </a:ext>
            </a:extLst>
          </p:cNvPr>
          <p:cNvSpPr txBox="1"/>
          <p:nvPr/>
        </p:nvSpPr>
        <p:spPr>
          <a:xfrm>
            <a:off x="842282" y="1706004"/>
            <a:ext cx="10826951" cy="2554545"/>
          </a:xfrm>
          <a:prstGeom prst="rect">
            <a:avLst/>
          </a:prstGeom>
          <a:noFill/>
        </p:spPr>
        <p:txBody>
          <a:bodyPr wrap="square">
            <a:spAutoFit/>
          </a:bodyPr>
          <a:lstStyle/>
          <a:p>
            <a:r>
              <a:rPr lang="en-US" altLang="ko-KR" sz="1600" b="0">
                <a:solidFill>
                  <a:srgbClr val="7A3E9D"/>
                </a:solidFill>
                <a:effectLst/>
                <a:latin typeface="Consolas" panose="020B0609020204030204" pitchFamily="49" charset="0"/>
              </a:rPr>
              <a:t>roi_head_classifier</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Sequential</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Linear</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25088</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4096</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Linear</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4096</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4096</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cls_loc</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Linear</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4096</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2</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cls_loc</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weight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normal_</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0.01</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cls_loc</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bias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data</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zero_</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score</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nn</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Linear</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4096</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2</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k</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roi_head_classifier</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k</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DEVICE</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roi_cls_loc</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cls_loc</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k</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roi_cls_score</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score</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k</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7C083B60-88D8-458E-DC72-08182248B958}"/>
              </a:ext>
            </a:extLst>
          </p:cNvPr>
          <p:cNvSpPr txBox="1"/>
          <p:nvPr/>
        </p:nvSpPr>
        <p:spPr>
          <a:xfrm>
            <a:off x="842282" y="4569785"/>
            <a:ext cx="10507436" cy="1200329"/>
          </a:xfrm>
          <a:prstGeom prst="rect">
            <a:avLst/>
          </a:prstGeom>
          <a:noFill/>
          <a:ln>
            <a:solidFill>
              <a:schemeClr val="tx1"/>
            </a:solidFill>
            <a:prstDash val="dash"/>
          </a:ln>
        </p:spPr>
        <p:txBody>
          <a:bodyPr wrap="square">
            <a:spAutoFit/>
          </a:bodyPr>
          <a:lstStyle/>
          <a:p>
            <a:r>
              <a:rPr lang="en-US" altLang="ko-KR" sz="1800" b="0">
                <a:solidFill>
                  <a:srgbClr val="7A3E9D"/>
                </a:solidFill>
                <a:effectLst/>
                <a:latin typeface="Consolas" panose="020B0609020204030204" pitchFamily="49" charset="0"/>
              </a:rPr>
              <a:t>roi_head_classifier</a:t>
            </a:r>
          </a:p>
          <a:p>
            <a:r>
              <a:rPr lang="en-US" altLang="ko-KR" sz="1800" b="0">
                <a:solidFill>
                  <a:srgbClr val="333333"/>
                </a:solidFill>
                <a:effectLst/>
              </a:rPr>
              <a:t>A network that receives ROI features as input and has 25088 inputs and 4096 outputs</a:t>
            </a:r>
          </a:p>
          <a:p>
            <a:r>
              <a:rPr lang="en-US" altLang="ko-KR" sz="1800" b="0">
                <a:solidFill>
                  <a:srgbClr val="7A3E9D"/>
                </a:solidFill>
                <a:effectLst/>
                <a:latin typeface="Consolas" panose="020B0609020204030204" pitchFamily="49" charset="0"/>
              </a:rPr>
              <a:t>cls_loc</a:t>
            </a:r>
          </a:p>
          <a:p>
            <a:r>
              <a:rPr lang="en-US" altLang="ko-KR"/>
              <a:t>Linear layer to predict class and location</a:t>
            </a:r>
            <a:endParaRPr lang="ko-KR" altLang="en-US"/>
          </a:p>
        </p:txBody>
      </p:sp>
    </p:spTree>
    <p:extLst>
      <p:ext uri="{BB962C8B-B14F-4D97-AF65-F5344CB8AC3E}">
        <p14:creationId xmlns:p14="http://schemas.microsoft.com/office/powerpoint/2010/main" val="3620397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27</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2" name="TextBox 1">
            <a:extLst>
              <a:ext uri="{FF2B5EF4-FFF2-40B4-BE49-F238E27FC236}">
                <a16:creationId xmlns:a16="http://schemas.microsoft.com/office/drawing/2014/main" id="{A28A7346-0587-42E6-262A-70B03EB8D96B}"/>
              </a:ext>
            </a:extLst>
          </p:cNvPr>
          <p:cNvSpPr txBox="1"/>
          <p:nvPr/>
        </p:nvSpPr>
        <p:spPr>
          <a:xfrm>
            <a:off x="842282" y="1249326"/>
            <a:ext cx="4224132" cy="369332"/>
          </a:xfrm>
          <a:prstGeom prst="rect">
            <a:avLst/>
          </a:prstGeom>
          <a:noFill/>
        </p:spPr>
        <p:txBody>
          <a:bodyPr wrap="square" rtlCol="0">
            <a:spAutoFit/>
          </a:bodyPr>
          <a:lstStyle/>
          <a:p>
            <a:r>
              <a:rPr lang="en-US" altLang="ko-KR" b="1"/>
              <a:t>Calssification Loss</a:t>
            </a:r>
            <a:endParaRPr lang="ko-KR" altLang="en-US" b="1"/>
          </a:p>
        </p:txBody>
      </p:sp>
      <p:sp>
        <p:nvSpPr>
          <p:cNvPr id="5" name="TextBox 4">
            <a:extLst>
              <a:ext uri="{FF2B5EF4-FFF2-40B4-BE49-F238E27FC236}">
                <a16:creationId xmlns:a16="http://schemas.microsoft.com/office/drawing/2014/main" id="{77998307-EF14-EB9A-9D55-919559323E60}"/>
              </a:ext>
            </a:extLst>
          </p:cNvPr>
          <p:cNvSpPr txBox="1"/>
          <p:nvPr/>
        </p:nvSpPr>
        <p:spPr>
          <a:xfrm>
            <a:off x="842282" y="3365773"/>
            <a:ext cx="4224132" cy="369332"/>
          </a:xfrm>
          <a:prstGeom prst="rect">
            <a:avLst/>
          </a:prstGeom>
          <a:noFill/>
        </p:spPr>
        <p:txBody>
          <a:bodyPr wrap="square" rtlCol="0">
            <a:spAutoFit/>
          </a:bodyPr>
          <a:lstStyle/>
          <a:p>
            <a:r>
              <a:rPr lang="en-US" altLang="ko-KR" b="1"/>
              <a:t>Regression Loss</a:t>
            </a:r>
            <a:endParaRPr lang="ko-KR" altLang="en-US" b="1"/>
          </a:p>
        </p:txBody>
      </p:sp>
      <p:sp>
        <p:nvSpPr>
          <p:cNvPr id="10" name="TextBox 9">
            <a:extLst>
              <a:ext uri="{FF2B5EF4-FFF2-40B4-BE49-F238E27FC236}">
                <a16:creationId xmlns:a16="http://schemas.microsoft.com/office/drawing/2014/main" id="{5312D376-EF57-CC0C-7B60-9ECEA474C4B1}"/>
              </a:ext>
            </a:extLst>
          </p:cNvPr>
          <p:cNvSpPr txBox="1"/>
          <p:nvPr/>
        </p:nvSpPr>
        <p:spPr>
          <a:xfrm>
            <a:off x="842282" y="1706004"/>
            <a:ext cx="7614241" cy="1384995"/>
          </a:xfrm>
          <a:prstGeom prst="rect">
            <a:avLst/>
          </a:prstGeom>
          <a:noFill/>
        </p:spPr>
        <p:txBody>
          <a:bodyPr wrap="square">
            <a:spAutoFit/>
          </a:bodyPr>
          <a:lstStyle/>
          <a:p>
            <a:r>
              <a:rPr lang="en-US" altLang="ko-KR" sz="1400" b="0">
                <a:solidFill>
                  <a:srgbClr val="7A3E9D"/>
                </a:solidFill>
                <a:effectLst/>
                <a:latin typeface="Consolas" panose="020B0609020204030204" pitchFamily="49" charset="0"/>
              </a:rPr>
              <a:t>gt_roi_loc</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torch</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from_numpy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gt_roi_locs</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0">
                <a:solidFill>
                  <a:srgbClr val="7A3E9D"/>
                </a:solidFill>
                <a:effectLst/>
                <a:latin typeface="Consolas" panose="020B0609020204030204" pitchFamily="49" charset="0"/>
              </a:rPr>
              <a:t>gt_roi_label</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torch</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from_numpy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np</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float32</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gt_roi_labels</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long</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r>
              <a:rPr lang="en-US" altLang="ko-KR" sz="1400" b="1">
                <a:solidFill>
                  <a:srgbClr val="AA3731"/>
                </a:solidFill>
                <a:effectLst/>
                <a:latin typeface="Consolas" panose="020B0609020204030204" pitchFamily="49" charset="0"/>
              </a:rPr>
              <a:t>print</a:t>
            </a:r>
            <a:r>
              <a:rPr lang="en-US" altLang="ko-KR" sz="1400" b="0">
                <a:solidFill>
                  <a:srgbClr val="777777"/>
                </a:solidFill>
                <a:effectLst/>
                <a:latin typeface="Consolas" panose="020B0609020204030204" pitchFamily="49" charset="0"/>
              </a:rPr>
              <a:t>(</a:t>
            </a:r>
            <a:r>
              <a:rPr lang="en-US" altLang="ko-KR" sz="1400" b="0">
                <a:solidFill>
                  <a:srgbClr val="7A3E9D"/>
                </a:solidFill>
                <a:effectLst/>
                <a:latin typeface="Consolas" panose="020B0609020204030204" pitchFamily="49" charset="0"/>
              </a:rPr>
              <a:t>gt_roi_loc</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gt_roi_label</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shape</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a:p>
            <a:br>
              <a:rPr lang="en-US" altLang="ko-KR" sz="1400" b="0">
                <a:solidFill>
                  <a:srgbClr val="333333"/>
                </a:solidFill>
                <a:effectLst/>
                <a:latin typeface="Consolas" panose="020B0609020204030204" pitchFamily="49" charset="0"/>
              </a:rPr>
            </a:br>
            <a:r>
              <a:rPr lang="en-US" altLang="ko-KR" sz="1400" b="0">
                <a:solidFill>
                  <a:srgbClr val="7A3E9D"/>
                </a:solidFill>
                <a:effectLst/>
                <a:latin typeface="Consolas" panose="020B0609020204030204" pitchFamily="49" charset="0"/>
              </a:rPr>
              <a:t>roi_cls_loss</a:t>
            </a:r>
            <a:r>
              <a:rPr lang="en-US" altLang="ko-KR" sz="1400" b="0">
                <a:solidFill>
                  <a:srgbClr val="333333"/>
                </a:solidFill>
                <a:effectLst/>
                <a:latin typeface="Consolas" panose="020B0609020204030204" pitchFamily="49" charset="0"/>
              </a:rPr>
              <a:t> </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F</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cross_entropy</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roi_cls_score</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cpu</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gt_roi_label</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cpu</a:t>
            </a:r>
            <a:r>
              <a:rPr lang="en-US" altLang="ko-KR" sz="1400" b="0">
                <a:solidFill>
                  <a:srgbClr val="777777"/>
                </a:solidFill>
                <a:effectLst/>
                <a:latin typeface="Consolas" panose="020B0609020204030204" pitchFamily="49" charset="0"/>
              </a:rPr>
              <a:t>(),</a:t>
            </a:r>
            <a:r>
              <a:rPr lang="en-US" altLang="ko-KR" sz="1400" b="0">
                <a:solidFill>
                  <a:srgbClr val="333333"/>
                </a:solidFill>
                <a:effectLst/>
                <a:latin typeface="Consolas" panose="020B0609020204030204" pitchFamily="49" charset="0"/>
              </a:rPr>
              <a:t> </a:t>
            </a:r>
            <a:r>
              <a:rPr lang="en-US" altLang="ko-KR" sz="1400" b="0">
                <a:solidFill>
                  <a:srgbClr val="7A3E9D"/>
                </a:solidFill>
                <a:effectLst/>
                <a:latin typeface="Consolas" panose="020B0609020204030204" pitchFamily="49" charset="0"/>
              </a:rPr>
              <a:t>ignore_index</a:t>
            </a:r>
            <a:r>
              <a:rPr lang="en-US" altLang="ko-KR" sz="1400" b="0">
                <a:solidFill>
                  <a:srgbClr val="777777"/>
                </a:solidFill>
                <a:effectLst/>
                <a:latin typeface="Consolas" panose="020B0609020204030204" pitchFamily="49" charset="0"/>
              </a:rPr>
              <a:t>=-</a:t>
            </a:r>
            <a:r>
              <a:rPr lang="en-US" altLang="ko-KR" sz="1400" b="0">
                <a:solidFill>
                  <a:srgbClr val="9C5D27"/>
                </a:solidFill>
                <a:effectLst/>
                <a:latin typeface="Consolas" panose="020B0609020204030204" pitchFamily="49" charset="0"/>
              </a:rPr>
              <a:t>1</a:t>
            </a:r>
            <a:r>
              <a:rPr lang="en-US" altLang="ko-KR" sz="1400" b="0">
                <a:solidFill>
                  <a:srgbClr val="777777"/>
                </a:solidFill>
                <a:effectLst/>
                <a:latin typeface="Consolas" panose="020B0609020204030204" pitchFamily="49" charset="0"/>
              </a:rPr>
              <a:t>)</a:t>
            </a:r>
            <a:endParaRPr lang="en-US" altLang="ko-KR" sz="1400" b="0">
              <a:solidFill>
                <a:srgbClr val="333333"/>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154C605-C006-B7C6-5957-8845CCDBC0FD}"/>
              </a:ext>
            </a:extLst>
          </p:cNvPr>
          <p:cNvSpPr txBox="1"/>
          <p:nvPr/>
        </p:nvSpPr>
        <p:spPr>
          <a:xfrm>
            <a:off x="842282" y="3742474"/>
            <a:ext cx="9737113" cy="2554545"/>
          </a:xfrm>
          <a:prstGeom prst="rect">
            <a:avLst/>
          </a:prstGeom>
          <a:noFill/>
        </p:spPr>
        <p:txBody>
          <a:bodyPr wrap="square">
            <a:spAutoFit/>
          </a:bodyPr>
          <a:lstStyle/>
          <a:p>
            <a:r>
              <a:rPr lang="en-US" altLang="ko-KR" sz="1600" b="0">
                <a:solidFill>
                  <a:srgbClr val="7A3E9D"/>
                </a:solidFill>
                <a:effectLst/>
                <a:latin typeface="Consolas" panose="020B0609020204030204" pitchFamily="49" charset="0"/>
              </a:rPr>
              <a:t>n_sample</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roi_cls_loc</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shape</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roi_loc</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roi_cls_loc</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view</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n_sample</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roi_loc</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roi_loc</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torch</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arange</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0</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n_sample</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long</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gt_roi_label</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pos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gt_roi_label</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&gt;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mask</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pos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unsqueeze</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expand_as</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roi_loc</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mask_loc_preds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roi_loc</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mask</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view</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mask_loc_targets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gt_roi_loc</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mask</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view</a:t>
            </a:r>
            <a:r>
              <a:rPr lang="en-US" altLang="ko-KR" sz="1600" b="0">
                <a:solidFill>
                  <a:srgbClr val="777777"/>
                </a:solidFill>
                <a:effectLst/>
                <a:latin typeface="Consolas" panose="020B0609020204030204" pitchFamily="49" charset="0"/>
              </a:rPr>
              <a:t>(-</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4</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br>
              <a:rPr lang="en-US" altLang="ko-KR" sz="1600" b="0">
                <a:solidFill>
                  <a:srgbClr val="333333"/>
                </a:solidFill>
                <a:effectLst/>
                <a:latin typeface="Consolas" panose="020B0609020204030204" pitchFamily="49" charset="0"/>
              </a:rPr>
            </a:br>
            <a:r>
              <a:rPr lang="en-US" altLang="ko-KR" sz="1600" b="0">
                <a:solidFill>
                  <a:srgbClr val="7A3E9D"/>
                </a:solidFill>
                <a:effectLst/>
                <a:latin typeface="Consolas" panose="020B0609020204030204" pitchFamily="49" charset="0"/>
              </a:rPr>
              <a:t>x</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torch</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abs</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mask_loc_targets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cpu</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mask_loc_preds</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cpu</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a:p>
            <a:r>
              <a:rPr lang="en-US" altLang="ko-KR" sz="1600" b="0">
                <a:solidFill>
                  <a:srgbClr val="7A3E9D"/>
                </a:solidFill>
                <a:effectLst/>
                <a:latin typeface="Consolas" panose="020B0609020204030204" pitchFamily="49" charset="0"/>
              </a:rPr>
              <a:t>roi_loc_loss</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x</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&lt;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float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0.5</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A3E9D"/>
                </a:solidFill>
                <a:effectLst/>
                <a:latin typeface="Consolas" panose="020B0609020204030204" pitchFamily="49" charset="0"/>
              </a:rPr>
              <a:t>x</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2</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x</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&gt;=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1</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float</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7A3E9D"/>
                </a:solidFill>
                <a:effectLst/>
                <a:latin typeface="Consolas" panose="020B0609020204030204" pitchFamily="49" charset="0"/>
              </a:rPr>
              <a:t>x</a:t>
            </a:r>
            <a:r>
              <a:rPr lang="en-US" altLang="ko-KR" sz="1600" b="0">
                <a:solidFill>
                  <a:srgbClr val="333333"/>
                </a:solidFill>
                <a:effectLst/>
                <a:latin typeface="Consolas" panose="020B0609020204030204" pitchFamily="49" charset="0"/>
              </a:rPr>
              <a:t> </a:t>
            </a:r>
            <a:r>
              <a:rPr lang="en-US" altLang="ko-KR" sz="1600" b="0">
                <a:solidFill>
                  <a:srgbClr val="777777"/>
                </a:solidFill>
                <a:effectLst/>
                <a:latin typeface="Consolas" panose="020B0609020204030204" pitchFamily="49" charset="0"/>
              </a:rPr>
              <a:t>-</a:t>
            </a:r>
            <a:r>
              <a:rPr lang="en-US" altLang="ko-KR" sz="1600" b="0">
                <a:solidFill>
                  <a:srgbClr val="333333"/>
                </a:solidFill>
                <a:effectLst/>
                <a:latin typeface="Consolas" panose="020B0609020204030204" pitchFamily="49" charset="0"/>
              </a:rPr>
              <a:t> </a:t>
            </a:r>
            <a:r>
              <a:rPr lang="en-US" altLang="ko-KR" sz="1600" b="0">
                <a:solidFill>
                  <a:srgbClr val="9C5D27"/>
                </a:solidFill>
                <a:effectLst/>
                <a:latin typeface="Consolas" panose="020B0609020204030204" pitchFamily="49" charset="0"/>
              </a:rPr>
              <a:t>0.5</a:t>
            </a:r>
            <a:r>
              <a:rPr lang="en-US" altLang="ko-KR" sz="1600" b="0">
                <a:solidFill>
                  <a:srgbClr val="777777"/>
                </a:solidFill>
                <a:effectLst/>
                <a:latin typeface="Consolas" panose="020B0609020204030204" pitchFamily="49" charset="0"/>
              </a:rPr>
              <a:t>))</a:t>
            </a:r>
            <a:endParaRPr lang="en-US" altLang="ko-KR" sz="1600" b="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8643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28</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Lab Code</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6756991" y="751897"/>
            <a:ext cx="4592727" cy="369332"/>
          </a:xfrm>
          <a:prstGeom prst="rect">
            <a:avLst/>
          </a:prstGeom>
          <a:noFill/>
        </p:spPr>
        <p:txBody>
          <a:bodyPr wrap="square">
            <a:spAutoFit/>
          </a:bodyPr>
          <a:lstStyle/>
          <a:p>
            <a:pPr algn="r"/>
            <a:r>
              <a:rPr lang="en-US" altLang="ko-KR" b="1">
                <a:solidFill>
                  <a:schemeClr val="bg2">
                    <a:lumMod val="50000"/>
                  </a:schemeClr>
                </a:solidFill>
              </a:rPr>
              <a:t>3.</a:t>
            </a:r>
            <a:r>
              <a:rPr lang="en-US" altLang="ko-KR" sz="1800" b="1" i="0">
                <a:solidFill>
                  <a:schemeClr val="bg2">
                    <a:lumMod val="50000"/>
                  </a:schemeClr>
                </a:solidFill>
                <a:effectLst/>
              </a:rPr>
              <a:t> Faster R-CNN Coding Using pytorch</a:t>
            </a:r>
            <a:endParaRPr lang="ko-KR" altLang="en-US" b="1">
              <a:solidFill>
                <a:schemeClr val="bg2">
                  <a:lumMod val="50000"/>
                </a:schemeClr>
              </a:solidFill>
            </a:endParaRPr>
          </a:p>
        </p:txBody>
      </p:sp>
      <p:sp>
        <p:nvSpPr>
          <p:cNvPr id="2" name="TextBox 1">
            <a:extLst>
              <a:ext uri="{FF2B5EF4-FFF2-40B4-BE49-F238E27FC236}">
                <a16:creationId xmlns:a16="http://schemas.microsoft.com/office/drawing/2014/main" id="{16D00DBF-7105-A41C-AE04-E5F4EDD05172}"/>
              </a:ext>
            </a:extLst>
          </p:cNvPr>
          <p:cNvSpPr txBox="1"/>
          <p:nvPr/>
        </p:nvSpPr>
        <p:spPr>
          <a:xfrm>
            <a:off x="842282" y="1249326"/>
            <a:ext cx="4224132" cy="369332"/>
          </a:xfrm>
          <a:prstGeom prst="rect">
            <a:avLst/>
          </a:prstGeom>
          <a:noFill/>
        </p:spPr>
        <p:txBody>
          <a:bodyPr wrap="square" rtlCol="0">
            <a:spAutoFit/>
          </a:bodyPr>
          <a:lstStyle/>
          <a:p>
            <a:r>
              <a:rPr lang="en-US" altLang="ko-KR" b="1"/>
              <a:t>Multi Task Loss</a:t>
            </a:r>
            <a:endParaRPr lang="ko-KR" altLang="en-US" b="1"/>
          </a:p>
        </p:txBody>
      </p:sp>
      <p:sp>
        <p:nvSpPr>
          <p:cNvPr id="9" name="TextBox 8">
            <a:extLst>
              <a:ext uri="{FF2B5EF4-FFF2-40B4-BE49-F238E27FC236}">
                <a16:creationId xmlns:a16="http://schemas.microsoft.com/office/drawing/2014/main" id="{E294BBF9-0358-2033-D5F8-190AC188216C}"/>
              </a:ext>
            </a:extLst>
          </p:cNvPr>
          <p:cNvSpPr txBox="1"/>
          <p:nvPr/>
        </p:nvSpPr>
        <p:spPr>
          <a:xfrm>
            <a:off x="842282" y="1746754"/>
            <a:ext cx="8673858" cy="646331"/>
          </a:xfrm>
          <a:prstGeom prst="rect">
            <a:avLst/>
          </a:prstGeom>
          <a:noFill/>
        </p:spPr>
        <p:txBody>
          <a:bodyPr wrap="square">
            <a:spAutoFit/>
          </a:bodyPr>
          <a:lstStyle/>
          <a:p>
            <a:r>
              <a:rPr lang="en-US" altLang="ko-KR" b="0">
                <a:solidFill>
                  <a:srgbClr val="7A3E9D"/>
                </a:solidFill>
                <a:effectLst/>
                <a:latin typeface="Consolas" panose="020B0609020204030204" pitchFamily="49" charset="0"/>
              </a:rPr>
              <a:t>roi_lambda</a:t>
            </a:r>
            <a:r>
              <a:rPr lang="en-US" altLang="ko-KR" b="0">
                <a:solidFill>
                  <a:srgbClr val="333333"/>
                </a:solidFill>
                <a:effectLst/>
                <a:latin typeface="Consolas" panose="020B0609020204030204" pitchFamily="49" charset="0"/>
              </a:rPr>
              <a:t> </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 </a:t>
            </a:r>
            <a:r>
              <a:rPr lang="en-US" altLang="ko-KR" b="0">
                <a:solidFill>
                  <a:srgbClr val="9C5D27"/>
                </a:solidFill>
                <a:effectLst/>
                <a:latin typeface="Consolas" panose="020B0609020204030204" pitchFamily="49" charset="0"/>
              </a:rPr>
              <a:t>10</a:t>
            </a:r>
            <a:endParaRPr lang="en-US" altLang="ko-KR" b="0">
              <a:solidFill>
                <a:srgbClr val="333333"/>
              </a:solidFill>
              <a:effectLst/>
              <a:latin typeface="Consolas" panose="020B0609020204030204" pitchFamily="49" charset="0"/>
            </a:endParaRPr>
          </a:p>
          <a:p>
            <a:r>
              <a:rPr lang="en-US" altLang="ko-KR" b="0">
                <a:solidFill>
                  <a:srgbClr val="7A3E9D"/>
                </a:solidFill>
                <a:effectLst/>
                <a:latin typeface="Consolas" panose="020B0609020204030204" pitchFamily="49" charset="0"/>
              </a:rPr>
              <a:t>roi_loss</a:t>
            </a:r>
            <a:r>
              <a:rPr lang="en-US" altLang="ko-KR" b="0">
                <a:solidFill>
                  <a:srgbClr val="333333"/>
                </a:solidFill>
                <a:effectLst/>
                <a:latin typeface="Consolas" panose="020B0609020204030204" pitchFamily="49" charset="0"/>
              </a:rPr>
              <a:t> </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 </a:t>
            </a:r>
            <a:r>
              <a:rPr lang="en-US" altLang="ko-KR" b="0">
                <a:solidFill>
                  <a:srgbClr val="7A3E9D"/>
                </a:solidFill>
                <a:effectLst/>
                <a:latin typeface="Consolas" panose="020B0609020204030204" pitchFamily="49" charset="0"/>
              </a:rPr>
              <a:t>roi_cls_loss</a:t>
            </a:r>
            <a:r>
              <a:rPr lang="en-US" altLang="ko-KR" b="0">
                <a:solidFill>
                  <a:srgbClr val="333333"/>
                </a:solidFill>
                <a:effectLst/>
                <a:latin typeface="Consolas" panose="020B0609020204030204" pitchFamily="49" charset="0"/>
              </a:rPr>
              <a:t> </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 </a:t>
            </a:r>
            <a:r>
              <a:rPr lang="en-US" altLang="ko-KR" b="0">
                <a:solidFill>
                  <a:srgbClr val="777777"/>
                </a:solidFill>
                <a:effectLst/>
                <a:latin typeface="Consolas" panose="020B0609020204030204" pitchFamily="49" charset="0"/>
              </a:rPr>
              <a:t>(</a:t>
            </a:r>
            <a:r>
              <a:rPr lang="en-US" altLang="ko-KR" b="0">
                <a:solidFill>
                  <a:srgbClr val="7A3E9D"/>
                </a:solidFill>
                <a:effectLst/>
                <a:latin typeface="Consolas" panose="020B0609020204030204" pitchFamily="49" charset="0"/>
              </a:rPr>
              <a:t>roi_lambda</a:t>
            </a:r>
            <a:r>
              <a:rPr lang="en-US" altLang="ko-KR" b="0">
                <a:solidFill>
                  <a:srgbClr val="333333"/>
                </a:solidFill>
                <a:effectLst/>
                <a:latin typeface="Consolas" panose="020B0609020204030204" pitchFamily="49" charset="0"/>
              </a:rPr>
              <a:t> </a:t>
            </a:r>
            <a:r>
              <a:rPr lang="en-US" altLang="ko-KR" b="0">
                <a:solidFill>
                  <a:srgbClr val="777777"/>
                </a:solidFill>
                <a:effectLst/>
                <a:latin typeface="Consolas" panose="020B0609020204030204" pitchFamily="49" charset="0"/>
              </a:rPr>
              <a:t>*</a:t>
            </a:r>
            <a:r>
              <a:rPr lang="en-US" altLang="ko-KR" b="0">
                <a:solidFill>
                  <a:srgbClr val="333333"/>
                </a:solidFill>
                <a:effectLst/>
                <a:latin typeface="Consolas" panose="020B0609020204030204" pitchFamily="49" charset="0"/>
              </a:rPr>
              <a:t> </a:t>
            </a:r>
            <a:r>
              <a:rPr lang="en-US" altLang="ko-KR" b="0">
                <a:solidFill>
                  <a:srgbClr val="7A3E9D"/>
                </a:solidFill>
                <a:effectLst/>
                <a:latin typeface="Consolas" panose="020B0609020204030204" pitchFamily="49" charset="0"/>
              </a:rPr>
              <a:t>roi_loc_loss</a:t>
            </a:r>
            <a:r>
              <a:rPr lang="en-US" altLang="ko-KR" b="0">
                <a:solidFill>
                  <a:srgbClr val="777777"/>
                </a:solidFill>
                <a:effectLst/>
                <a:latin typeface="Consolas" panose="020B0609020204030204" pitchFamily="49" charset="0"/>
              </a:rPr>
              <a:t>)</a:t>
            </a:r>
            <a:endParaRPr lang="en-US" altLang="ko-KR" b="0">
              <a:solidFill>
                <a:srgbClr val="333333"/>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112FC429-A770-7111-5DAF-5DF9C55689CE}"/>
              </a:ext>
            </a:extLst>
          </p:cNvPr>
          <p:cNvSpPr txBox="1"/>
          <p:nvPr/>
        </p:nvSpPr>
        <p:spPr>
          <a:xfrm>
            <a:off x="842282" y="2655329"/>
            <a:ext cx="4224132" cy="369332"/>
          </a:xfrm>
          <a:prstGeom prst="rect">
            <a:avLst/>
          </a:prstGeom>
          <a:noFill/>
        </p:spPr>
        <p:txBody>
          <a:bodyPr wrap="square" rtlCol="0">
            <a:spAutoFit/>
          </a:bodyPr>
          <a:lstStyle/>
          <a:p>
            <a:r>
              <a:rPr lang="en-US" altLang="ko-KR" b="1"/>
              <a:t>Result</a:t>
            </a:r>
            <a:endParaRPr lang="ko-KR" altLang="en-US" b="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3D81B2A-A741-0A08-D11C-75CF21E635BF}"/>
                  </a:ext>
                </a:extLst>
              </p:cNvPr>
              <p:cNvSpPr txBox="1"/>
              <p:nvPr/>
            </p:nvSpPr>
            <p:spPr>
              <a:xfrm>
                <a:off x="842282" y="3447637"/>
                <a:ext cx="6095114" cy="2308324"/>
              </a:xfrm>
              <a:prstGeom prst="rect">
                <a:avLst/>
              </a:prstGeom>
              <a:noFill/>
            </p:spPr>
            <p:txBody>
              <a:bodyPr wrap="square">
                <a:spAutoFit/>
              </a:bodyPr>
              <a:lstStyle/>
              <a:p>
                <a:r>
                  <a:rPr lang="en-US" altLang="ko-KR" sz="1200" b="0" i="0">
                    <a:effectLst/>
                    <a:latin typeface="Courier New" panose="02070309020205020404" pitchFamily="49" charset="0"/>
                  </a:rPr>
                  <a:t>tensor([[1.8712, 0.6829, 2.5643, 0.7261], [0.7182, 0.9584, 3.0110, 1.5635], [0.7042, 0.7529, 0.6819, 2.0553], [0.7047, 0.8129, 0.6900, 0.6803], [1.1967, 0.8328, 0.9326, 1.4866], [1.2159, 0.9726, 1.2474, 0.7828], [0.6833, 0.7300, 0.6899, 1.1563], [0.6910, 0.9554, 0.6844, 1.6220], [0.8408, 1.1533, 0.7114, 1.2720], [0.6833, 1.5643, 0.7649, 1.2222], [0.8331, 0.8428, 2.5005, 0.7105], [0.7150, 0.7549, 1.0543, 0.9327], </a:t>
                </a:r>
              </a:p>
              <a:p>
                <a:pPr/>
                <a14:m>
                  <m:oMathPara xmlns:m="http://schemas.openxmlformats.org/officeDocument/2006/math">
                    <m:oMathParaPr>
                      <m:jc m:val="centerGroup"/>
                    </m:oMathParaPr>
                    <m:oMath xmlns:m="http://schemas.openxmlformats.org/officeDocument/2006/math">
                      <m:r>
                        <a:rPr lang="en-US" altLang="ko-KR" sz="1200" i="1" smtClean="0">
                          <a:latin typeface="Cambria Math" panose="02040503050406030204" pitchFamily="18" charset="0"/>
                          <a:ea typeface="Cambria Math" panose="02040503050406030204" pitchFamily="18" charset="0"/>
                        </a:rPr>
                        <m:t>⋮</m:t>
                      </m:r>
                    </m:oMath>
                  </m:oMathPara>
                </a14:m>
                <a:endParaRPr lang="en-US" altLang="ko-KR" sz="1200">
                  <a:latin typeface="Courier New" panose="02070309020205020404" pitchFamily="49" charset="0"/>
                </a:endParaRPr>
              </a:p>
              <a:p>
                <a:r>
                  <a:rPr lang="en-US" altLang="ko-KR" sz="1200" b="0" i="0">
                    <a:effectLst/>
                    <a:latin typeface="Courier New" panose="02070309020205020404" pitchFamily="49" charset="0"/>
                  </a:rPr>
                  <a:t>[0.6860, 0.6864, 0.6808, 2.4125], [1.3325, 0.8094, 1.3053, 1.1916], [1.4008, 0.6840, 0.7009, 0.6940], [0.7095, 0.6866, 0.7588, 1.4454], [1.1395, 1.0285, 0.9166, 0.6805]], dtype=torch.float64, grad_fn=&lt;AddBackward0&gt;)</a:t>
                </a:r>
                <a:endParaRPr lang="ko-KR" altLang="en-US" sz="1200"/>
              </a:p>
            </p:txBody>
          </p:sp>
        </mc:Choice>
        <mc:Fallback xmlns="">
          <p:sp>
            <p:nvSpPr>
              <p:cNvPr id="22" name="TextBox 21">
                <a:extLst>
                  <a:ext uri="{FF2B5EF4-FFF2-40B4-BE49-F238E27FC236}">
                    <a16:creationId xmlns:a16="http://schemas.microsoft.com/office/drawing/2014/main" id="{13D81B2A-A741-0A08-D11C-75CF21E635BF}"/>
                  </a:ext>
                </a:extLst>
              </p:cNvPr>
              <p:cNvSpPr txBox="1">
                <a:spLocks noRot="1" noChangeAspect="1" noMove="1" noResize="1" noEditPoints="1" noAdjustHandles="1" noChangeArrowheads="1" noChangeShapeType="1" noTextEdit="1"/>
              </p:cNvSpPr>
              <p:nvPr/>
            </p:nvSpPr>
            <p:spPr>
              <a:xfrm>
                <a:off x="842282" y="3447637"/>
                <a:ext cx="6095114" cy="2308324"/>
              </a:xfrm>
              <a:prstGeom prst="rect">
                <a:avLst/>
              </a:prstGeom>
              <a:blipFill>
                <a:blip r:embed="rId2"/>
                <a:stretch>
                  <a:fillRect t="-265" b="-1587"/>
                </a:stretch>
              </a:blipFill>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2BCD7C02-6C89-D9DD-0605-A734FA35F8F0}"/>
              </a:ext>
            </a:extLst>
          </p:cNvPr>
          <p:cNvSpPr txBox="1"/>
          <p:nvPr/>
        </p:nvSpPr>
        <p:spPr>
          <a:xfrm>
            <a:off x="6534244" y="3447637"/>
            <a:ext cx="5309633" cy="461665"/>
          </a:xfrm>
          <a:prstGeom prst="rect">
            <a:avLst/>
          </a:prstGeom>
          <a:noFill/>
        </p:spPr>
        <p:txBody>
          <a:bodyPr wrap="square">
            <a:spAutoFit/>
          </a:bodyPr>
          <a:lstStyle/>
          <a:p>
            <a:r>
              <a:rPr lang="en-US" altLang="ko-KR" sz="1200" b="0" i="0">
                <a:effectLst/>
                <a:latin typeface="Courier New" panose="02070309020205020404" pitchFamily="49" charset="0"/>
              </a:rPr>
              <a:t>tensor(6.0471, device='cuda:0', dtype=torch.float64, grad_fn=&lt;AddBackward0&gt;)</a:t>
            </a:r>
            <a:endParaRPr lang="ko-KR" altLang="en-US" sz="1200"/>
          </a:p>
        </p:txBody>
      </p:sp>
      <p:sp>
        <p:nvSpPr>
          <p:cNvPr id="25" name="TextBox 24">
            <a:extLst>
              <a:ext uri="{FF2B5EF4-FFF2-40B4-BE49-F238E27FC236}">
                <a16:creationId xmlns:a16="http://schemas.microsoft.com/office/drawing/2014/main" id="{FA3312A0-DDE7-D319-6BA8-56B3FA27C35D}"/>
              </a:ext>
            </a:extLst>
          </p:cNvPr>
          <p:cNvSpPr txBox="1"/>
          <p:nvPr/>
        </p:nvSpPr>
        <p:spPr>
          <a:xfrm>
            <a:off x="842282" y="3078305"/>
            <a:ext cx="3072809" cy="369332"/>
          </a:xfrm>
          <a:prstGeom prst="rect">
            <a:avLst/>
          </a:prstGeom>
          <a:noFill/>
        </p:spPr>
        <p:txBody>
          <a:bodyPr wrap="square" rtlCol="0">
            <a:spAutoFit/>
          </a:bodyPr>
          <a:lstStyle/>
          <a:p>
            <a:r>
              <a:rPr lang="en-US" altLang="ko-KR"/>
              <a:t>roi_loss</a:t>
            </a:r>
            <a:endParaRPr lang="ko-KR" altLang="en-US"/>
          </a:p>
        </p:txBody>
      </p:sp>
      <p:sp>
        <p:nvSpPr>
          <p:cNvPr id="26" name="TextBox 25">
            <a:extLst>
              <a:ext uri="{FF2B5EF4-FFF2-40B4-BE49-F238E27FC236}">
                <a16:creationId xmlns:a16="http://schemas.microsoft.com/office/drawing/2014/main" id="{39BC9683-8039-23B0-FA5F-3A1992010D8A}"/>
              </a:ext>
            </a:extLst>
          </p:cNvPr>
          <p:cNvSpPr txBox="1"/>
          <p:nvPr/>
        </p:nvSpPr>
        <p:spPr>
          <a:xfrm>
            <a:off x="6534244" y="3059668"/>
            <a:ext cx="3072809" cy="369332"/>
          </a:xfrm>
          <a:prstGeom prst="rect">
            <a:avLst/>
          </a:prstGeom>
          <a:noFill/>
        </p:spPr>
        <p:txBody>
          <a:bodyPr wrap="square" rtlCol="0">
            <a:spAutoFit/>
          </a:bodyPr>
          <a:lstStyle/>
          <a:p>
            <a:r>
              <a:rPr lang="en-US" altLang="ko-KR"/>
              <a:t>rpn_loss</a:t>
            </a:r>
            <a:endParaRPr lang="ko-KR" altLang="en-US"/>
          </a:p>
        </p:txBody>
      </p:sp>
    </p:spTree>
    <p:extLst>
      <p:ext uri="{BB962C8B-B14F-4D97-AF65-F5344CB8AC3E}">
        <p14:creationId xmlns:p14="http://schemas.microsoft.com/office/powerpoint/2010/main" val="315846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29</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pic>
        <p:nvPicPr>
          <p:cNvPr id="11" name="그림 10">
            <a:extLst>
              <a:ext uri="{FF2B5EF4-FFF2-40B4-BE49-F238E27FC236}">
                <a16:creationId xmlns:a16="http://schemas.microsoft.com/office/drawing/2014/main" id="{0C8B18BF-B31F-EAFA-A372-8A21D1856A79}"/>
              </a:ext>
            </a:extLst>
          </p:cNvPr>
          <p:cNvPicPr>
            <a:picLocks noChangeAspect="1"/>
          </p:cNvPicPr>
          <p:nvPr/>
        </p:nvPicPr>
        <p:blipFill>
          <a:blip r:embed="rId2"/>
          <a:stretch>
            <a:fillRect/>
          </a:stretch>
        </p:blipFill>
        <p:spPr>
          <a:xfrm>
            <a:off x="10873786" y="592565"/>
            <a:ext cx="475932" cy="455351"/>
          </a:xfrm>
          <a:prstGeom prst="rect">
            <a:avLst/>
          </a:prstGeom>
        </p:spPr>
      </p:pic>
      <p:pic>
        <p:nvPicPr>
          <p:cNvPr id="13" name="그림 12">
            <a:extLst>
              <a:ext uri="{FF2B5EF4-FFF2-40B4-BE49-F238E27FC236}">
                <a16:creationId xmlns:a16="http://schemas.microsoft.com/office/drawing/2014/main" id="{BE2F0B50-D0F8-65E8-64A3-A9AEE316832D}"/>
              </a:ext>
            </a:extLst>
          </p:cNvPr>
          <p:cNvPicPr>
            <a:picLocks noChangeAspect="1"/>
          </p:cNvPicPr>
          <p:nvPr/>
        </p:nvPicPr>
        <p:blipFill>
          <a:blip r:embed="rId3"/>
          <a:stretch>
            <a:fillRect/>
          </a:stretch>
        </p:blipFill>
        <p:spPr>
          <a:xfrm>
            <a:off x="10180152" y="600215"/>
            <a:ext cx="475932" cy="440049"/>
          </a:xfrm>
          <a:prstGeom prst="rect">
            <a:avLst/>
          </a:prstGeom>
        </p:spPr>
      </p:pic>
      <p:pic>
        <p:nvPicPr>
          <p:cNvPr id="15" name="그림 14">
            <a:extLst>
              <a:ext uri="{FF2B5EF4-FFF2-40B4-BE49-F238E27FC236}">
                <a16:creationId xmlns:a16="http://schemas.microsoft.com/office/drawing/2014/main" id="{2E853405-3D9E-174C-16AA-E94065C16ECB}"/>
              </a:ext>
            </a:extLst>
          </p:cNvPr>
          <p:cNvPicPr>
            <a:picLocks noChangeAspect="1"/>
          </p:cNvPicPr>
          <p:nvPr/>
        </p:nvPicPr>
        <p:blipFill rotWithShape="1">
          <a:blip r:embed="rId4"/>
          <a:srcRect l="7457"/>
          <a:stretch/>
        </p:blipFill>
        <p:spPr>
          <a:xfrm>
            <a:off x="9534489" y="611160"/>
            <a:ext cx="427961" cy="436756"/>
          </a:xfrm>
          <a:prstGeom prst="rect">
            <a:avLst/>
          </a:prstGeom>
        </p:spPr>
      </p:pic>
      <p:sp>
        <p:nvSpPr>
          <p:cNvPr id="3" name="TextBox 2">
            <a:extLst>
              <a:ext uri="{FF2B5EF4-FFF2-40B4-BE49-F238E27FC236}">
                <a16:creationId xmlns:a16="http://schemas.microsoft.com/office/drawing/2014/main" id="{5D3B5FFD-D2F3-5ABE-E3C8-216F849567CE}"/>
              </a:ext>
            </a:extLst>
          </p:cNvPr>
          <p:cNvSpPr txBox="1"/>
          <p:nvPr/>
        </p:nvSpPr>
        <p:spPr>
          <a:xfrm>
            <a:off x="842280" y="709362"/>
            <a:ext cx="6402161" cy="338554"/>
          </a:xfrm>
          <a:prstGeom prst="rect">
            <a:avLst/>
          </a:prstGeom>
          <a:noFill/>
        </p:spPr>
        <p:txBody>
          <a:bodyPr wrap="square" rtlCol="0">
            <a:spAutoFit/>
          </a:bodyPr>
          <a:lstStyle/>
          <a:p>
            <a:r>
              <a:rPr lang="en-US" altLang="ko-KR" sz="1600" b="1"/>
              <a:t>4 Conclusions</a:t>
            </a:r>
            <a:endParaRPr lang="ko-KR" altLang="en-US" sz="1600" b="1"/>
          </a:p>
        </p:txBody>
      </p:sp>
      <p:sp>
        <p:nvSpPr>
          <p:cNvPr id="5" name="TextBox 4">
            <a:extLst>
              <a:ext uri="{FF2B5EF4-FFF2-40B4-BE49-F238E27FC236}">
                <a16:creationId xmlns:a16="http://schemas.microsoft.com/office/drawing/2014/main" id="{ACB471AD-B618-88ED-A42E-9DE019EA87E2}"/>
              </a:ext>
            </a:extLst>
          </p:cNvPr>
          <p:cNvSpPr txBox="1"/>
          <p:nvPr/>
        </p:nvSpPr>
        <p:spPr>
          <a:xfrm>
            <a:off x="842280" y="1517073"/>
            <a:ext cx="10507438" cy="3328155"/>
          </a:xfrm>
          <a:prstGeom prst="rect">
            <a:avLst/>
          </a:prstGeom>
          <a:noFill/>
        </p:spPr>
        <p:txBody>
          <a:bodyPr wrap="square" rtlCol="0">
            <a:spAutoFit/>
          </a:bodyPr>
          <a:lstStyle/>
          <a:p>
            <a:pPr marL="342900" indent="-342900">
              <a:lnSpc>
                <a:spcPct val="200000"/>
              </a:lnSpc>
              <a:buAutoNum type="arabicPeriod"/>
            </a:pPr>
            <a:r>
              <a:rPr lang="en-US" altLang="ko-KR"/>
              <a:t>We learned the structure and limitations of R-CNN for object detection.</a:t>
            </a:r>
          </a:p>
          <a:p>
            <a:pPr marL="342900" indent="-342900">
              <a:lnSpc>
                <a:spcPct val="200000"/>
              </a:lnSpc>
              <a:buAutoNum type="arabicPeriod"/>
            </a:pPr>
            <a:r>
              <a:rPr lang="en-US" altLang="ko-KR"/>
              <a:t>We learned the SPP layer and RoI layer to overcome the limitations of R-CNN.</a:t>
            </a:r>
          </a:p>
          <a:p>
            <a:pPr marL="342900" indent="-342900">
              <a:lnSpc>
                <a:spcPct val="200000"/>
              </a:lnSpc>
              <a:buAutoNum type="arabicPeriod"/>
            </a:pPr>
            <a:r>
              <a:rPr lang="en-US" altLang="ko-KR"/>
              <a:t>To solve the bottleneck issue, we learned how to obtain region proposals through a convolution layer.</a:t>
            </a:r>
          </a:p>
          <a:p>
            <a:pPr marL="342900" indent="-342900">
              <a:lnSpc>
                <a:spcPct val="200000"/>
              </a:lnSpc>
              <a:buAutoNum type="arabicPeriod"/>
            </a:pPr>
            <a:r>
              <a:rPr lang="en-US" altLang="ko-KR"/>
              <a:t>By implementing Faster R-CNN using pytorch, we learned the structure of RPN and confirmed that the correct bounding box was actually drawn.</a:t>
            </a:r>
            <a:endParaRPr lang="ko-KR" altLang="en-US"/>
          </a:p>
        </p:txBody>
      </p:sp>
    </p:spTree>
    <p:extLst>
      <p:ext uri="{BB962C8B-B14F-4D97-AF65-F5344CB8AC3E}">
        <p14:creationId xmlns:p14="http://schemas.microsoft.com/office/powerpoint/2010/main" val="297353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3</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flipV="1">
            <a:off x="840022" y="1115407"/>
            <a:ext cx="10496641" cy="1339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7764236" cy="584775"/>
          </a:xfrm>
          <a:prstGeom prst="rect">
            <a:avLst/>
          </a:prstGeom>
          <a:noFill/>
        </p:spPr>
        <p:txBody>
          <a:bodyPr wrap="square" rtlCol="0">
            <a:spAutoFit/>
          </a:bodyPr>
          <a:lstStyle/>
          <a:p>
            <a:r>
              <a:rPr lang="en-US" altLang="ko-KR" sz="3200" b="1"/>
              <a:t>R-CNN</a:t>
            </a:r>
            <a:r>
              <a:rPr lang="en-US" altLang="ko-KR" sz="3200"/>
              <a:t> </a:t>
            </a:r>
            <a:r>
              <a:rPr lang="en-US" altLang="ko-KR" sz="2400" b="1"/>
              <a:t>(</a:t>
            </a:r>
            <a:r>
              <a:rPr lang="en-US" altLang="ko-KR" sz="2400" b="1" i="0">
                <a:effectLst/>
                <a:latin typeface="Google Sans"/>
              </a:rPr>
              <a:t>Regions with Convolutional Neural Networks)</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grpSp>
        <p:nvGrpSpPr>
          <p:cNvPr id="31" name="그룹 30">
            <a:extLst>
              <a:ext uri="{FF2B5EF4-FFF2-40B4-BE49-F238E27FC236}">
                <a16:creationId xmlns:a16="http://schemas.microsoft.com/office/drawing/2014/main" id="{ED3D0D92-5709-FDC7-24A9-3715820EE053}"/>
              </a:ext>
            </a:extLst>
          </p:cNvPr>
          <p:cNvGrpSpPr/>
          <p:nvPr/>
        </p:nvGrpSpPr>
        <p:grpSpPr>
          <a:xfrm>
            <a:off x="1482239" y="2545480"/>
            <a:ext cx="3628977" cy="2539293"/>
            <a:chOff x="3916198" y="1903428"/>
            <a:chExt cx="3628977" cy="2539293"/>
          </a:xfrm>
        </p:grpSpPr>
        <p:pic>
          <p:nvPicPr>
            <p:cNvPr id="16" name="그림 15" descr="개 품종, 개, 잔디, 야외이(가) 표시된 사진&#10;&#10;자동 생성된 설명">
              <a:extLst>
                <a:ext uri="{FF2B5EF4-FFF2-40B4-BE49-F238E27FC236}">
                  <a16:creationId xmlns:a16="http://schemas.microsoft.com/office/drawing/2014/main" id="{958CB251-5275-1006-4572-EFA47FAE5578}"/>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4587425" y="2362034"/>
              <a:ext cx="2286524" cy="1711355"/>
            </a:xfrm>
            <a:prstGeom prst="rect">
              <a:avLst/>
            </a:prstGeom>
          </p:spPr>
        </p:pic>
        <p:sp>
          <p:nvSpPr>
            <p:cNvPr id="21" name="TextBox 20">
              <a:extLst>
                <a:ext uri="{FF2B5EF4-FFF2-40B4-BE49-F238E27FC236}">
                  <a16:creationId xmlns:a16="http://schemas.microsoft.com/office/drawing/2014/main" id="{D3227F22-142E-D3FF-2C2A-8CF9AF56780C}"/>
                </a:ext>
              </a:extLst>
            </p:cNvPr>
            <p:cNvSpPr txBox="1"/>
            <p:nvPr/>
          </p:nvSpPr>
          <p:spPr>
            <a:xfrm>
              <a:off x="4638504" y="4073389"/>
              <a:ext cx="2184366" cy="369332"/>
            </a:xfrm>
            <a:prstGeom prst="rect">
              <a:avLst/>
            </a:prstGeom>
            <a:noFill/>
          </p:spPr>
          <p:txBody>
            <a:bodyPr wrap="square" rtlCol="0">
              <a:spAutoFit/>
            </a:bodyPr>
            <a:lstStyle/>
            <a:p>
              <a:pPr algn="ctr"/>
              <a:r>
                <a:rPr lang="en-US" altLang="ko-KR">
                  <a:solidFill>
                    <a:srgbClr val="FFC000"/>
                  </a:solidFill>
                </a:rPr>
                <a:t>Dog</a:t>
              </a:r>
              <a:r>
                <a:rPr lang="en-US" altLang="ko-KR"/>
                <a:t>, </a:t>
              </a:r>
              <a:r>
                <a:rPr lang="en-US" altLang="ko-KR">
                  <a:solidFill>
                    <a:srgbClr val="FF0000"/>
                  </a:solidFill>
                </a:rPr>
                <a:t>Duck</a:t>
              </a:r>
              <a:endParaRPr lang="ko-KR" altLang="en-US">
                <a:solidFill>
                  <a:srgbClr val="FF0000"/>
                </a:solidFill>
              </a:endParaRPr>
            </a:p>
          </p:txBody>
        </p:sp>
        <p:sp>
          <p:nvSpPr>
            <p:cNvPr id="22" name="직사각형 21">
              <a:extLst>
                <a:ext uri="{FF2B5EF4-FFF2-40B4-BE49-F238E27FC236}">
                  <a16:creationId xmlns:a16="http://schemas.microsoft.com/office/drawing/2014/main" id="{F51A1AAB-4A02-8705-B2D8-3331066ABE8D}"/>
                </a:ext>
              </a:extLst>
            </p:cNvPr>
            <p:cNvSpPr/>
            <p:nvPr/>
          </p:nvSpPr>
          <p:spPr>
            <a:xfrm>
              <a:off x="4638504" y="2856085"/>
              <a:ext cx="800049" cy="1137684"/>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3B6A761-A5AA-8192-3136-F85B95FBAFAA}"/>
                </a:ext>
              </a:extLst>
            </p:cNvPr>
            <p:cNvSpPr/>
            <p:nvPr/>
          </p:nvSpPr>
          <p:spPr>
            <a:xfrm>
              <a:off x="5693891" y="2778968"/>
              <a:ext cx="1128979" cy="1137684"/>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EB611660-F2F0-20E9-93FE-723FBE9CC023}"/>
                </a:ext>
              </a:extLst>
            </p:cNvPr>
            <p:cNvSpPr/>
            <p:nvPr/>
          </p:nvSpPr>
          <p:spPr>
            <a:xfrm>
              <a:off x="5242788" y="2466905"/>
              <a:ext cx="658282" cy="872962"/>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991F6C60-9BC3-00C6-20DE-2D77BB51DFDF}"/>
                </a:ext>
              </a:extLst>
            </p:cNvPr>
            <p:cNvSpPr/>
            <p:nvPr/>
          </p:nvSpPr>
          <p:spPr>
            <a:xfrm>
              <a:off x="4930638" y="2688273"/>
              <a:ext cx="507915" cy="38046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C134D5EA-0BF9-1FD2-4A54-9D7F76154738}"/>
                </a:ext>
              </a:extLst>
            </p:cNvPr>
            <p:cNvSpPr/>
            <p:nvPr/>
          </p:nvSpPr>
          <p:spPr>
            <a:xfrm>
              <a:off x="5171905" y="3195654"/>
              <a:ext cx="410188" cy="7981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835180-2B7E-F62C-F9D0-DF19D07AB78B}"/>
                </a:ext>
              </a:extLst>
            </p:cNvPr>
            <p:cNvSpPr txBox="1"/>
            <p:nvPr/>
          </p:nvSpPr>
          <p:spPr>
            <a:xfrm>
              <a:off x="3916198" y="1903428"/>
              <a:ext cx="3628977" cy="369332"/>
            </a:xfrm>
            <a:prstGeom prst="rect">
              <a:avLst/>
            </a:prstGeom>
            <a:noFill/>
          </p:spPr>
          <p:txBody>
            <a:bodyPr wrap="square" rtlCol="0">
              <a:spAutoFit/>
            </a:bodyPr>
            <a:lstStyle/>
            <a:p>
              <a:r>
                <a:rPr lang="en-US" altLang="ko-KR"/>
                <a:t>Classification + Object Detection</a:t>
              </a:r>
            </a:p>
          </p:txBody>
        </p:sp>
      </p:grpSp>
      <p:sp>
        <p:nvSpPr>
          <p:cNvPr id="32" name="직사각형 31">
            <a:extLst>
              <a:ext uri="{FF2B5EF4-FFF2-40B4-BE49-F238E27FC236}">
                <a16:creationId xmlns:a16="http://schemas.microsoft.com/office/drawing/2014/main" id="{7CF6BF89-45F1-E6A1-D0BA-B64DD530B730}"/>
              </a:ext>
            </a:extLst>
          </p:cNvPr>
          <p:cNvSpPr/>
          <p:nvPr/>
        </p:nvSpPr>
        <p:spPr>
          <a:xfrm>
            <a:off x="6598816" y="1765659"/>
            <a:ext cx="1672743"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Input Image</a:t>
            </a:r>
            <a:endParaRPr lang="ko-KR" altLang="en-US">
              <a:solidFill>
                <a:schemeClr val="tx1"/>
              </a:solidFill>
            </a:endParaRPr>
          </a:p>
        </p:txBody>
      </p:sp>
      <p:sp>
        <p:nvSpPr>
          <p:cNvPr id="33" name="직사각형 32">
            <a:extLst>
              <a:ext uri="{FF2B5EF4-FFF2-40B4-BE49-F238E27FC236}">
                <a16:creationId xmlns:a16="http://schemas.microsoft.com/office/drawing/2014/main" id="{538F9ED6-13E2-B227-01EE-A81698005E9D}"/>
              </a:ext>
            </a:extLst>
          </p:cNvPr>
          <p:cNvSpPr/>
          <p:nvPr/>
        </p:nvSpPr>
        <p:spPr>
          <a:xfrm>
            <a:off x="6113206" y="2636909"/>
            <a:ext cx="2643963" cy="8255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Selective search</a:t>
            </a:r>
            <a:endParaRPr lang="ko-KR" altLang="en-US">
              <a:solidFill>
                <a:schemeClr val="tx1"/>
              </a:solidFill>
            </a:endParaRPr>
          </a:p>
        </p:txBody>
      </p:sp>
      <p:sp>
        <p:nvSpPr>
          <p:cNvPr id="34" name="직사각형 33">
            <a:extLst>
              <a:ext uri="{FF2B5EF4-FFF2-40B4-BE49-F238E27FC236}">
                <a16:creationId xmlns:a16="http://schemas.microsoft.com/office/drawing/2014/main" id="{6A9D6CCA-B36F-C544-28D9-1FA906C8A403}"/>
              </a:ext>
            </a:extLst>
          </p:cNvPr>
          <p:cNvSpPr/>
          <p:nvPr/>
        </p:nvSpPr>
        <p:spPr>
          <a:xfrm>
            <a:off x="6680275" y="3865853"/>
            <a:ext cx="1509824"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CNN</a:t>
            </a:r>
            <a:endParaRPr lang="ko-KR" altLang="en-US">
              <a:solidFill>
                <a:schemeClr val="tx1"/>
              </a:solidFill>
            </a:endParaRPr>
          </a:p>
        </p:txBody>
      </p:sp>
      <p:sp>
        <p:nvSpPr>
          <p:cNvPr id="35" name="직사각형 34">
            <a:extLst>
              <a:ext uri="{FF2B5EF4-FFF2-40B4-BE49-F238E27FC236}">
                <a16:creationId xmlns:a16="http://schemas.microsoft.com/office/drawing/2014/main" id="{FDE48774-F53B-6C60-B681-2B930F820499}"/>
              </a:ext>
            </a:extLst>
          </p:cNvPr>
          <p:cNvSpPr/>
          <p:nvPr/>
        </p:nvSpPr>
        <p:spPr>
          <a:xfrm>
            <a:off x="5413171" y="4787903"/>
            <a:ext cx="4044032"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Classifiers(</a:t>
            </a:r>
            <a:r>
              <a:rPr lang="en-US" altLang="ko-KR" sz="1800">
                <a:solidFill>
                  <a:schemeClr val="tx1"/>
                </a:solidFill>
              </a:rPr>
              <a:t>Support Vector Machine</a:t>
            </a:r>
            <a:r>
              <a:rPr lang="en-US" altLang="ko-KR">
                <a:solidFill>
                  <a:schemeClr val="tx1"/>
                </a:solidFill>
              </a:rPr>
              <a:t>)</a:t>
            </a:r>
            <a:endParaRPr lang="ko-KR" altLang="en-US">
              <a:solidFill>
                <a:schemeClr val="tx1"/>
              </a:solidFill>
            </a:endParaRPr>
          </a:p>
        </p:txBody>
      </p:sp>
      <p:sp>
        <p:nvSpPr>
          <p:cNvPr id="36" name="직사각형 35">
            <a:extLst>
              <a:ext uri="{FF2B5EF4-FFF2-40B4-BE49-F238E27FC236}">
                <a16:creationId xmlns:a16="http://schemas.microsoft.com/office/drawing/2014/main" id="{393CE241-1060-A3A2-9937-348600E27694}"/>
              </a:ext>
            </a:extLst>
          </p:cNvPr>
          <p:cNvSpPr/>
          <p:nvPr/>
        </p:nvSpPr>
        <p:spPr>
          <a:xfrm>
            <a:off x="6456042" y="5608353"/>
            <a:ext cx="1958290" cy="6239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Bounding-box regression</a:t>
            </a:r>
            <a:endParaRPr lang="ko-KR" altLang="en-US">
              <a:solidFill>
                <a:schemeClr val="tx1"/>
              </a:solidFill>
            </a:endParaRPr>
          </a:p>
        </p:txBody>
      </p:sp>
      <p:sp>
        <p:nvSpPr>
          <p:cNvPr id="37" name="TextBox 36">
            <a:extLst>
              <a:ext uri="{FF2B5EF4-FFF2-40B4-BE49-F238E27FC236}">
                <a16:creationId xmlns:a16="http://schemas.microsoft.com/office/drawing/2014/main" id="{19B02E06-F68F-EC88-8FC2-A2C1DB704C30}"/>
              </a:ext>
            </a:extLst>
          </p:cNvPr>
          <p:cNvSpPr txBox="1"/>
          <p:nvPr/>
        </p:nvSpPr>
        <p:spPr>
          <a:xfrm>
            <a:off x="6096000" y="1297022"/>
            <a:ext cx="2730258" cy="369332"/>
          </a:xfrm>
          <a:prstGeom prst="rect">
            <a:avLst/>
          </a:prstGeom>
          <a:noFill/>
        </p:spPr>
        <p:txBody>
          <a:bodyPr wrap="square" rtlCol="0">
            <a:spAutoFit/>
          </a:bodyPr>
          <a:lstStyle/>
          <a:p>
            <a:r>
              <a:rPr lang="en-US" altLang="ko-KR" b="1"/>
              <a:t>Structure of R-CNN</a:t>
            </a:r>
          </a:p>
        </p:txBody>
      </p:sp>
      <p:cxnSp>
        <p:nvCxnSpPr>
          <p:cNvPr id="39" name="직선 화살표 연결선 38">
            <a:extLst>
              <a:ext uri="{FF2B5EF4-FFF2-40B4-BE49-F238E27FC236}">
                <a16:creationId xmlns:a16="http://schemas.microsoft.com/office/drawing/2014/main" id="{12B56D7A-785E-343C-59E6-567E89E96D42}"/>
              </a:ext>
            </a:extLst>
          </p:cNvPr>
          <p:cNvCxnSpPr>
            <a:cxnSpLocks/>
            <a:stCxn id="32" idx="2"/>
            <a:endCxn id="33" idx="0"/>
          </p:cNvCxnSpPr>
          <p:nvPr/>
        </p:nvCxnSpPr>
        <p:spPr>
          <a:xfrm>
            <a:off x="7435188" y="2233491"/>
            <a:ext cx="0" cy="403418"/>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직선 화살표 연결선 40">
            <a:extLst>
              <a:ext uri="{FF2B5EF4-FFF2-40B4-BE49-F238E27FC236}">
                <a16:creationId xmlns:a16="http://schemas.microsoft.com/office/drawing/2014/main" id="{5937D62F-B844-4553-B473-AFAF8F272444}"/>
              </a:ext>
            </a:extLst>
          </p:cNvPr>
          <p:cNvCxnSpPr>
            <a:cxnSpLocks/>
            <a:stCxn id="33" idx="2"/>
            <a:endCxn id="34" idx="0"/>
          </p:cNvCxnSpPr>
          <p:nvPr/>
        </p:nvCxnSpPr>
        <p:spPr>
          <a:xfrm flipH="1">
            <a:off x="7435187" y="3462435"/>
            <a:ext cx="1" cy="403418"/>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BEBC30F7-BB8E-89F8-0A13-77F576102F46}"/>
              </a:ext>
            </a:extLst>
          </p:cNvPr>
          <p:cNvCxnSpPr>
            <a:cxnSpLocks/>
            <a:stCxn id="34" idx="2"/>
            <a:endCxn id="35" idx="0"/>
          </p:cNvCxnSpPr>
          <p:nvPr/>
        </p:nvCxnSpPr>
        <p:spPr>
          <a:xfrm>
            <a:off x="7435187" y="4333685"/>
            <a:ext cx="0" cy="454218"/>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1" name="직선 화살표 연결선 90">
            <a:extLst>
              <a:ext uri="{FF2B5EF4-FFF2-40B4-BE49-F238E27FC236}">
                <a16:creationId xmlns:a16="http://schemas.microsoft.com/office/drawing/2014/main" id="{FCAFDCA6-CA3C-01A8-1A1C-9F9F731CA6A6}"/>
              </a:ext>
            </a:extLst>
          </p:cNvPr>
          <p:cNvCxnSpPr>
            <a:cxnSpLocks/>
            <a:stCxn id="33" idx="3"/>
            <a:endCxn id="50" idx="1"/>
          </p:cNvCxnSpPr>
          <p:nvPr/>
        </p:nvCxnSpPr>
        <p:spPr>
          <a:xfrm flipV="1">
            <a:off x="8757169" y="3046711"/>
            <a:ext cx="587191" cy="2961"/>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직선 화살표 연결선 96">
            <a:extLst>
              <a:ext uri="{FF2B5EF4-FFF2-40B4-BE49-F238E27FC236}">
                <a16:creationId xmlns:a16="http://schemas.microsoft.com/office/drawing/2014/main" id="{0AD19499-4929-1A66-6683-3D558C04977F}"/>
              </a:ext>
            </a:extLst>
          </p:cNvPr>
          <p:cNvCxnSpPr>
            <a:cxnSpLocks/>
            <a:stCxn id="181" idx="3"/>
            <a:endCxn id="34" idx="3"/>
          </p:cNvCxnSpPr>
          <p:nvPr/>
        </p:nvCxnSpPr>
        <p:spPr>
          <a:xfrm flipH="1" flipV="1">
            <a:off x="8190099" y="4099769"/>
            <a:ext cx="416585" cy="17583"/>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5523583F-B14A-257D-F1A8-DB6A8B06B12D}"/>
              </a:ext>
            </a:extLst>
          </p:cNvPr>
          <p:cNvSpPr txBox="1"/>
          <p:nvPr/>
        </p:nvSpPr>
        <p:spPr>
          <a:xfrm>
            <a:off x="877236" y="1303324"/>
            <a:ext cx="2730258" cy="369332"/>
          </a:xfrm>
          <a:prstGeom prst="rect">
            <a:avLst/>
          </a:prstGeom>
          <a:noFill/>
        </p:spPr>
        <p:txBody>
          <a:bodyPr wrap="square" rtlCol="0">
            <a:spAutoFit/>
          </a:bodyPr>
          <a:lstStyle/>
          <a:p>
            <a:r>
              <a:rPr lang="en-US" altLang="ko-KR" b="1"/>
              <a:t>Purpose of R-CNN</a:t>
            </a:r>
          </a:p>
        </p:txBody>
      </p:sp>
      <p:cxnSp>
        <p:nvCxnSpPr>
          <p:cNvPr id="119" name="연결선: 꺾임 118">
            <a:extLst>
              <a:ext uri="{FF2B5EF4-FFF2-40B4-BE49-F238E27FC236}">
                <a16:creationId xmlns:a16="http://schemas.microsoft.com/office/drawing/2014/main" id="{38662841-4FE8-B5B2-A811-CB6137C8F19C}"/>
              </a:ext>
            </a:extLst>
          </p:cNvPr>
          <p:cNvCxnSpPr>
            <a:cxnSpLocks/>
            <a:stCxn id="170" idx="1"/>
            <a:endCxn id="36" idx="3"/>
          </p:cNvCxnSpPr>
          <p:nvPr/>
        </p:nvCxnSpPr>
        <p:spPr>
          <a:xfrm rot="5400000">
            <a:off x="8484827" y="3647802"/>
            <a:ext cx="2202053" cy="2343042"/>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60" name="그룹 159">
            <a:extLst>
              <a:ext uri="{FF2B5EF4-FFF2-40B4-BE49-F238E27FC236}">
                <a16:creationId xmlns:a16="http://schemas.microsoft.com/office/drawing/2014/main" id="{E052BA56-D143-F42E-BBF0-D80E47596A55}"/>
              </a:ext>
            </a:extLst>
          </p:cNvPr>
          <p:cNvGrpSpPr/>
          <p:nvPr/>
        </p:nvGrpSpPr>
        <p:grpSpPr>
          <a:xfrm>
            <a:off x="9344360" y="2316990"/>
            <a:ext cx="2497611" cy="1142484"/>
            <a:chOff x="9344360" y="2255328"/>
            <a:chExt cx="2497611" cy="1142484"/>
          </a:xfrm>
        </p:grpSpPr>
        <p:grpSp>
          <p:nvGrpSpPr>
            <p:cNvPr id="56" name="그룹 55">
              <a:extLst>
                <a:ext uri="{FF2B5EF4-FFF2-40B4-BE49-F238E27FC236}">
                  <a16:creationId xmlns:a16="http://schemas.microsoft.com/office/drawing/2014/main" id="{C25008D9-B139-7DA8-4302-CDB42ED28A8C}"/>
                </a:ext>
              </a:extLst>
            </p:cNvPr>
            <p:cNvGrpSpPr/>
            <p:nvPr/>
          </p:nvGrpSpPr>
          <p:grpSpPr>
            <a:xfrm>
              <a:off x="9344360" y="2572286"/>
              <a:ext cx="1034840" cy="825526"/>
              <a:chOff x="9686375" y="2649220"/>
              <a:chExt cx="1285285" cy="961975"/>
            </a:xfrm>
          </p:grpSpPr>
          <p:pic>
            <p:nvPicPr>
              <p:cNvPr id="50" name="그림 49" descr="개 품종, 개, 잔디, 야외이(가) 표시된 사진&#10;&#10;자동 생성된 설명">
                <a:extLst>
                  <a:ext uri="{FF2B5EF4-FFF2-40B4-BE49-F238E27FC236}">
                    <a16:creationId xmlns:a16="http://schemas.microsoft.com/office/drawing/2014/main" id="{DD5B002D-9D2E-3CF3-1423-C4868C6C9082}"/>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9686375" y="2649220"/>
                <a:ext cx="1285285" cy="961975"/>
              </a:xfrm>
              <a:prstGeom prst="rect">
                <a:avLst/>
              </a:prstGeom>
            </p:spPr>
          </p:pic>
          <p:sp>
            <p:nvSpPr>
              <p:cNvPr id="55" name="직사각형 54">
                <a:extLst>
                  <a:ext uri="{FF2B5EF4-FFF2-40B4-BE49-F238E27FC236}">
                    <a16:creationId xmlns:a16="http://schemas.microsoft.com/office/drawing/2014/main" id="{485713E7-77E7-7321-C40F-1DFB63BA805D}"/>
                  </a:ext>
                </a:extLst>
              </p:cNvPr>
              <p:cNvSpPr/>
              <p:nvPr/>
            </p:nvSpPr>
            <p:spPr>
              <a:xfrm flipH="1" flipV="1">
                <a:off x="10279452" y="3001048"/>
                <a:ext cx="640185" cy="53744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0" name="TextBox 79">
              <a:extLst>
                <a:ext uri="{FF2B5EF4-FFF2-40B4-BE49-F238E27FC236}">
                  <a16:creationId xmlns:a16="http://schemas.microsoft.com/office/drawing/2014/main" id="{8449ED07-543C-6AB7-91E2-70CB7F0225FB}"/>
                </a:ext>
              </a:extLst>
            </p:cNvPr>
            <p:cNvSpPr txBox="1"/>
            <p:nvPr/>
          </p:nvSpPr>
          <p:spPr>
            <a:xfrm>
              <a:off x="9408977" y="2255328"/>
              <a:ext cx="2344479" cy="276999"/>
            </a:xfrm>
            <a:prstGeom prst="rect">
              <a:avLst/>
            </a:prstGeom>
            <a:noFill/>
          </p:spPr>
          <p:txBody>
            <a:bodyPr wrap="square" rtlCol="0">
              <a:spAutoFit/>
            </a:bodyPr>
            <a:lstStyle/>
            <a:p>
              <a:pPr algn="ctr"/>
              <a:r>
                <a:rPr lang="en-US" altLang="ko-KR" sz="1200"/>
                <a:t>Extract region proposals (~2K)</a:t>
              </a:r>
              <a:endParaRPr lang="ko-KR" altLang="en-US" sz="1200"/>
            </a:p>
          </p:txBody>
        </p:sp>
        <p:grpSp>
          <p:nvGrpSpPr>
            <p:cNvPr id="155" name="그룹 154">
              <a:extLst>
                <a:ext uri="{FF2B5EF4-FFF2-40B4-BE49-F238E27FC236}">
                  <a16:creationId xmlns:a16="http://schemas.microsoft.com/office/drawing/2014/main" id="{67627374-E78D-C7EB-6B70-12960B8217AF}"/>
                </a:ext>
              </a:extLst>
            </p:cNvPr>
            <p:cNvGrpSpPr/>
            <p:nvPr/>
          </p:nvGrpSpPr>
          <p:grpSpPr>
            <a:xfrm>
              <a:off x="10460078" y="2577874"/>
              <a:ext cx="1034841" cy="814349"/>
              <a:chOff x="10514995" y="4051023"/>
              <a:chExt cx="1285285" cy="961975"/>
            </a:xfrm>
          </p:grpSpPr>
          <p:pic>
            <p:nvPicPr>
              <p:cNvPr id="145" name="그림 144" descr="개 품종, 개, 잔디, 야외이(가) 표시된 사진&#10;&#10;자동 생성된 설명">
                <a:extLst>
                  <a:ext uri="{FF2B5EF4-FFF2-40B4-BE49-F238E27FC236}">
                    <a16:creationId xmlns:a16="http://schemas.microsoft.com/office/drawing/2014/main" id="{5E79E70C-7B76-9F77-BD6F-BEADACBBDA17}"/>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10514995" y="4051023"/>
                <a:ext cx="1285285" cy="961975"/>
              </a:xfrm>
              <a:prstGeom prst="rect">
                <a:avLst/>
              </a:prstGeom>
            </p:spPr>
          </p:pic>
          <p:sp>
            <p:nvSpPr>
              <p:cNvPr id="146" name="직사각형 145">
                <a:extLst>
                  <a:ext uri="{FF2B5EF4-FFF2-40B4-BE49-F238E27FC236}">
                    <a16:creationId xmlns:a16="http://schemas.microsoft.com/office/drawing/2014/main" id="{E8FE2E3A-1DBC-7C9D-C56C-52AB38329497}"/>
                  </a:ext>
                </a:extLst>
              </p:cNvPr>
              <p:cNvSpPr/>
              <p:nvPr/>
            </p:nvSpPr>
            <p:spPr>
              <a:xfrm>
                <a:off x="10599612" y="4214144"/>
                <a:ext cx="337462" cy="67443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14C4991D-7778-9400-F2DE-29C3ADE96C5E}"/>
                    </a:ext>
                  </a:extLst>
                </p:cNvPr>
                <p:cNvSpPr txBox="1"/>
                <p:nvPr/>
              </p:nvSpPr>
              <p:spPr>
                <a:xfrm>
                  <a:off x="11563048" y="2827819"/>
                  <a:ext cx="278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a:p>
              </p:txBody>
            </p:sp>
          </mc:Choice>
          <mc:Fallback xmlns="">
            <p:sp>
              <p:nvSpPr>
                <p:cNvPr id="159" name="TextBox 158">
                  <a:extLst>
                    <a:ext uri="{FF2B5EF4-FFF2-40B4-BE49-F238E27FC236}">
                      <a16:creationId xmlns:a16="http://schemas.microsoft.com/office/drawing/2014/main" id="{14C4991D-7778-9400-F2DE-29C3ADE96C5E}"/>
                    </a:ext>
                  </a:extLst>
                </p:cNvPr>
                <p:cNvSpPr txBox="1">
                  <a:spLocks noRot="1" noChangeAspect="1" noMove="1" noResize="1" noEditPoints="1" noAdjustHandles="1" noChangeArrowheads="1" noChangeShapeType="1" noTextEdit="1"/>
                </p:cNvSpPr>
                <p:nvPr/>
              </p:nvSpPr>
              <p:spPr>
                <a:xfrm>
                  <a:off x="11563048" y="2827819"/>
                  <a:ext cx="278923" cy="276999"/>
                </a:xfrm>
                <a:prstGeom prst="rect">
                  <a:avLst/>
                </a:prstGeom>
                <a:blipFill>
                  <a:blip r:embed="rId3"/>
                  <a:stretch>
                    <a:fillRect r="-2174"/>
                  </a:stretch>
                </a:blipFill>
              </p:spPr>
              <p:txBody>
                <a:bodyPr/>
                <a:lstStyle/>
                <a:p>
                  <a:r>
                    <a:rPr lang="ko-KR" altLang="en-US">
                      <a:noFill/>
                    </a:rPr>
                    <a:t> </a:t>
                  </a:r>
                </a:p>
              </p:txBody>
            </p:sp>
          </mc:Fallback>
        </mc:AlternateContent>
      </p:grpSp>
      <p:cxnSp>
        <p:nvCxnSpPr>
          <p:cNvPr id="167" name="연결선: 꺾임 166">
            <a:extLst>
              <a:ext uri="{FF2B5EF4-FFF2-40B4-BE49-F238E27FC236}">
                <a16:creationId xmlns:a16="http://schemas.microsoft.com/office/drawing/2014/main" id="{75342071-33B8-6BE6-36DA-EA58A98D5546}"/>
              </a:ext>
            </a:extLst>
          </p:cNvPr>
          <p:cNvCxnSpPr>
            <a:cxnSpLocks/>
            <a:stCxn id="170" idx="1"/>
            <a:endCxn id="182" idx="3"/>
          </p:cNvCxnSpPr>
          <p:nvPr/>
        </p:nvCxnSpPr>
        <p:spPr>
          <a:xfrm rot="5400000">
            <a:off x="10222076" y="3543835"/>
            <a:ext cx="360837" cy="709761"/>
          </a:xfrm>
          <a:prstGeom prst="bentConnector4">
            <a:avLst>
              <a:gd name="adj1" fmla="val 100309"/>
              <a:gd name="adj2" fmla="val 56965"/>
            </a:avLst>
          </a:prstGeom>
          <a:ln>
            <a:solidFill>
              <a:srgbClr val="A6CAEC"/>
            </a:solidFill>
            <a:tailEnd type="triangle"/>
          </a:ln>
        </p:spPr>
        <p:style>
          <a:lnRef idx="2">
            <a:schemeClr val="accent1"/>
          </a:lnRef>
          <a:fillRef idx="0">
            <a:schemeClr val="accent1"/>
          </a:fillRef>
          <a:effectRef idx="1">
            <a:schemeClr val="accent1"/>
          </a:effectRef>
          <a:fontRef idx="minor">
            <a:schemeClr val="tx1"/>
          </a:fontRef>
        </p:style>
      </p:cxnSp>
      <p:sp>
        <p:nvSpPr>
          <p:cNvPr id="170" name="왼쪽 중괄호 169">
            <a:extLst>
              <a:ext uri="{FF2B5EF4-FFF2-40B4-BE49-F238E27FC236}">
                <a16:creationId xmlns:a16="http://schemas.microsoft.com/office/drawing/2014/main" id="{0A9ADF1A-2884-630A-FEEB-3818AA3F171A}"/>
              </a:ext>
            </a:extLst>
          </p:cNvPr>
          <p:cNvSpPr/>
          <p:nvPr/>
        </p:nvSpPr>
        <p:spPr>
          <a:xfrm rot="16200000">
            <a:off x="10658503" y="2229093"/>
            <a:ext cx="197740" cy="2780667"/>
          </a:xfrm>
          <a:prstGeom prst="leftBrace">
            <a:avLst/>
          </a:prstGeom>
          <a:ln>
            <a:solidFill>
              <a:srgbClr val="A6CAEC"/>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grpSp>
        <p:nvGrpSpPr>
          <p:cNvPr id="183" name="그룹 182">
            <a:extLst>
              <a:ext uri="{FF2B5EF4-FFF2-40B4-BE49-F238E27FC236}">
                <a16:creationId xmlns:a16="http://schemas.microsoft.com/office/drawing/2014/main" id="{1E0FCA53-3563-3C35-8F58-C74C0DA3CB51}"/>
              </a:ext>
            </a:extLst>
          </p:cNvPr>
          <p:cNvGrpSpPr/>
          <p:nvPr/>
        </p:nvGrpSpPr>
        <p:grpSpPr>
          <a:xfrm>
            <a:off x="8305862" y="3898710"/>
            <a:ext cx="1741751" cy="850278"/>
            <a:chOff x="3615859" y="5289430"/>
            <a:chExt cx="1741751" cy="850278"/>
          </a:xfrm>
        </p:grpSpPr>
        <p:pic>
          <p:nvPicPr>
            <p:cNvPr id="176" name="그림 175">
              <a:extLst>
                <a:ext uri="{FF2B5EF4-FFF2-40B4-BE49-F238E27FC236}">
                  <a16:creationId xmlns:a16="http://schemas.microsoft.com/office/drawing/2014/main" id="{888E1750-DC33-F8A8-7375-76E5386F8A3F}"/>
                </a:ext>
              </a:extLst>
            </p:cNvPr>
            <p:cNvPicPr>
              <a:picLocks noChangeAspect="1"/>
            </p:cNvPicPr>
            <p:nvPr/>
          </p:nvPicPr>
          <p:blipFill>
            <a:blip r:embed="rId4"/>
            <a:stretch>
              <a:fillRect/>
            </a:stretch>
          </p:blipFill>
          <p:spPr>
            <a:xfrm>
              <a:off x="4528288" y="5289430"/>
              <a:ext cx="488379" cy="476430"/>
            </a:xfrm>
            <a:prstGeom prst="rect">
              <a:avLst/>
            </a:prstGeom>
            <a:effectLst/>
          </p:spPr>
        </p:pic>
        <p:grpSp>
          <p:nvGrpSpPr>
            <p:cNvPr id="178" name="그룹 177">
              <a:extLst>
                <a:ext uri="{FF2B5EF4-FFF2-40B4-BE49-F238E27FC236}">
                  <a16:creationId xmlns:a16="http://schemas.microsoft.com/office/drawing/2014/main" id="{049E3102-E768-9337-3D19-371FB2CAB219}"/>
                </a:ext>
              </a:extLst>
            </p:cNvPr>
            <p:cNvGrpSpPr/>
            <p:nvPr/>
          </p:nvGrpSpPr>
          <p:grpSpPr>
            <a:xfrm>
              <a:off x="3916676" y="5289430"/>
              <a:ext cx="488379" cy="434975"/>
              <a:chOff x="10009669" y="3838604"/>
              <a:chExt cx="657646" cy="592227"/>
            </a:xfrm>
          </p:grpSpPr>
          <p:pic>
            <p:nvPicPr>
              <p:cNvPr id="180" name="그림 179" descr="개 품종, 개, 잔디, 야외이(가) 표시된 사진&#10;&#10;자동 생성된 설명">
                <a:extLst>
                  <a:ext uri="{FF2B5EF4-FFF2-40B4-BE49-F238E27FC236}">
                    <a16:creationId xmlns:a16="http://schemas.microsoft.com/office/drawing/2014/main" id="{0FE2D90D-AC05-FF5D-3DEB-8052DD1444C1}"/>
                  </a:ext>
                </a:extLst>
              </p:cNvPr>
              <p:cNvPicPr>
                <a:picLocks noChangeAspect="1"/>
              </p:cNvPicPr>
              <p:nvPr/>
            </p:nvPicPr>
            <p:blipFill rotWithShape="1">
              <a:blip r:embed="rId2">
                <a:extLst>
                  <a:ext uri="{28A0092B-C50C-407E-A947-70E740481C1C}">
                    <a14:useLocalDpi xmlns:a14="http://schemas.microsoft.com/office/drawing/2010/main" val="0"/>
                  </a:ext>
                </a:extLst>
              </a:blip>
              <a:srcRect l="46308" t="42830" r="5567" b="17834"/>
              <a:stretch/>
            </p:blipFill>
            <p:spPr>
              <a:xfrm>
                <a:off x="10013429" y="3838604"/>
                <a:ext cx="653886" cy="566776"/>
              </a:xfrm>
              <a:prstGeom prst="rect">
                <a:avLst/>
              </a:prstGeom>
            </p:spPr>
          </p:pic>
          <p:sp>
            <p:nvSpPr>
              <p:cNvPr id="181" name="직사각형 180">
                <a:extLst>
                  <a:ext uri="{FF2B5EF4-FFF2-40B4-BE49-F238E27FC236}">
                    <a16:creationId xmlns:a16="http://schemas.microsoft.com/office/drawing/2014/main" id="{8C411B5A-A344-6D08-0B10-D461A39E6D41}"/>
                  </a:ext>
                </a:extLst>
              </p:cNvPr>
              <p:cNvSpPr/>
              <p:nvPr/>
            </p:nvSpPr>
            <p:spPr>
              <a:xfrm flipH="1" flipV="1">
                <a:off x="10009669" y="3841749"/>
                <a:ext cx="657646" cy="58908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9" name="TextBox 178">
              <a:extLst>
                <a:ext uri="{FF2B5EF4-FFF2-40B4-BE49-F238E27FC236}">
                  <a16:creationId xmlns:a16="http://schemas.microsoft.com/office/drawing/2014/main" id="{61F267B0-7319-DBCA-C647-00D56BA8CBE3}"/>
                </a:ext>
              </a:extLst>
            </p:cNvPr>
            <p:cNvSpPr txBox="1"/>
            <p:nvPr/>
          </p:nvSpPr>
          <p:spPr>
            <a:xfrm>
              <a:off x="3615859" y="5862709"/>
              <a:ext cx="1732672" cy="276999"/>
            </a:xfrm>
            <a:prstGeom prst="rect">
              <a:avLst/>
            </a:prstGeom>
            <a:noFill/>
          </p:spPr>
          <p:txBody>
            <a:bodyPr wrap="square" rtlCol="0">
              <a:spAutoFit/>
            </a:bodyPr>
            <a:lstStyle/>
            <a:p>
              <a:pPr algn="ctr"/>
              <a:r>
                <a:rPr lang="en-US" altLang="ko-KR" sz="1200"/>
                <a:t>Warpping region</a:t>
              </a:r>
              <a:endParaRPr lang="ko-KR" altLang="en-US" sz="1200"/>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58FFA2CA-305D-68C5-5635-9D72634C6727}"/>
                    </a:ext>
                  </a:extLst>
                </p:cNvPr>
                <p:cNvSpPr txBox="1"/>
                <p:nvPr/>
              </p:nvSpPr>
              <p:spPr>
                <a:xfrm>
                  <a:off x="5078687" y="5331354"/>
                  <a:ext cx="278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a:p>
              </p:txBody>
            </p:sp>
          </mc:Choice>
          <mc:Fallback xmlns="">
            <p:sp>
              <p:nvSpPr>
                <p:cNvPr id="182" name="TextBox 181">
                  <a:extLst>
                    <a:ext uri="{FF2B5EF4-FFF2-40B4-BE49-F238E27FC236}">
                      <a16:creationId xmlns:a16="http://schemas.microsoft.com/office/drawing/2014/main" id="{58FFA2CA-305D-68C5-5635-9D72634C6727}"/>
                    </a:ext>
                  </a:extLst>
                </p:cNvPr>
                <p:cNvSpPr txBox="1">
                  <a:spLocks noRot="1" noChangeAspect="1" noMove="1" noResize="1" noEditPoints="1" noAdjustHandles="1" noChangeArrowheads="1" noChangeShapeType="1" noTextEdit="1"/>
                </p:cNvSpPr>
                <p:nvPr/>
              </p:nvSpPr>
              <p:spPr>
                <a:xfrm>
                  <a:off x="5078687" y="5331354"/>
                  <a:ext cx="278923" cy="276999"/>
                </a:xfrm>
                <a:prstGeom prst="rect">
                  <a:avLst/>
                </a:prstGeom>
                <a:blipFill>
                  <a:blip r:embed="rId5"/>
                  <a:stretch>
                    <a:fillRect r="-2174"/>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28267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4</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sp>
        <p:nvSpPr>
          <p:cNvPr id="5" name="TextBox 4">
            <a:extLst>
              <a:ext uri="{FF2B5EF4-FFF2-40B4-BE49-F238E27FC236}">
                <a16:creationId xmlns:a16="http://schemas.microsoft.com/office/drawing/2014/main" id="{E44781E3-8D89-D9DC-6638-B7C7A81C5296}"/>
              </a:ext>
            </a:extLst>
          </p:cNvPr>
          <p:cNvSpPr txBox="1"/>
          <p:nvPr/>
        </p:nvSpPr>
        <p:spPr>
          <a:xfrm>
            <a:off x="842281" y="1296997"/>
            <a:ext cx="10507436" cy="2254784"/>
          </a:xfrm>
          <a:prstGeom prst="rect">
            <a:avLst/>
          </a:prstGeom>
          <a:noFill/>
        </p:spPr>
        <p:txBody>
          <a:bodyPr wrap="square" rtlCol="0">
            <a:spAutoFit/>
          </a:bodyPr>
          <a:lstStyle/>
          <a:p>
            <a:r>
              <a:rPr lang="en-US" altLang="ko-KR" b="1"/>
              <a:t>Limits of R-CNN</a:t>
            </a:r>
          </a:p>
          <a:p>
            <a:endParaRPr lang="en-US" altLang="ko-KR" b="1"/>
          </a:p>
          <a:p>
            <a:pPr marL="342900" indent="-342900">
              <a:lnSpc>
                <a:spcPct val="150000"/>
              </a:lnSpc>
              <a:buAutoNum type="arabicPeriod"/>
            </a:pPr>
            <a:r>
              <a:rPr lang="en-US" altLang="ko-KR"/>
              <a:t>Image information is lost during the cropping/warpping process.</a:t>
            </a:r>
          </a:p>
          <a:p>
            <a:pPr marL="342900" indent="-342900">
              <a:lnSpc>
                <a:spcPct val="150000"/>
              </a:lnSpc>
              <a:buAutoNum type="arabicPeriod"/>
            </a:pPr>
            <a:r>
              <a:rPr lang="en-US" altLang="ko-KR"/>
              <a:t>It takes a long time to apply CNN to all regions.</a:t>
            </a:r>
          </a:p>
          <a:p>
            <a:pPr marL="342900" indent="-342900">
              <a:lnSpc>
                <a:spcPct val="150000"/>
              </a:lnSpc>
              <a:buAutoNum type="arabicPeriod"/>
            </a:pPr>
            <a:r>
              <a:rPr lang="en-US" altLang="ko-KR"/>
              <a:t>Multi-stage training requires a large storage space.</a:t>
            </a:r>
          </a:p>
          <a:p>
            <a:pPr marL="342900" indent="-342900">
              <a:lnSpc>
                <a:spcPct val="150000"/>
              </a:lnSpc>
              <a:buAutoNum type="arabicPeriod"/>
            </a:pPr>
            <a:r>
              <a:rPr lang="en-US" altLang="ko-KR"/>
              <a:t>The speed of object detection is slow.</a:t>
            </a:r>
          </a:p>
        </p:txBody>
      </p:sp>
    </p:spTree>
    <p:extLst>
      <p:ext uri="{BB962C8B-B14F-4D97-AF65-F5344CB8AC3E}">
        <p14:creationId xmlns:p14="http://schemas.microsoft.com/office/powerpoint/2010/main" val="405287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직사각형 180">
            <a:extLst>
              <a:ext uri="{FF2B5EF4-FFF2-40B4-BE49-F238E27FC236}">
                <a16:creationId xmlns:a16="http://schemas.microsoft.com/office/drawing/2014/main" id="{60C510C2-80A7-2468-B2DF-66CDE9398BE9}"/>
              </a:ext>
            </a:extLst>
          </p:cNvPr>
          <p:cNvSpPr/>
          <p:nvPr/>
        </p:nvSpPr>
        <p:spPr>
          <a:xfrm>
            <a:off x="4646857" y="3699503"/>
            <a:ext cx="7457561" cy="239534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5</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1" y="536454"/>
            <a:ext cx="7817937" cy="584775"/>
          </a:xfrm>
          <a:prstGeom prst="rect">
            <a:avLst/>
          </a:prstGeom>
          <a:noFill/>
        </p:spPr>
        <p:txBody>
          <a:bodyPr wrap="square" rtlCol="0">
            <a:spAutoFit/>
          </a:bodyPr>
          <a:lstStyle/>
          <a:p>
            <a:r>
              <a:rPr lang="en-US" altLang="ko-KR" sz="3200" b="1"/>
              <a:t>SPPNet </a:t>
            </a:r>
            <a:r>
              <a:rPr lang="en-US" altLang="ko-KR" sz="2000" b="1"/>
              <a:t>(Spatial Pyramid Pooling Net)</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sp>
        <p:nvSpPr>
          <p:cNvPr id="10" name="TextBox 9">
            <a:extLst>
              <a:ext uri="{FF2B5EF4-FFF2-40B4-BE49-F238E27FC236}">
                <a16:creationId xmlns:a16="http://schemas.microsoft.com/office/drawing/2014/main" id="{491FA8AF-9E76-1E2A-E764-1DF100BDE1D9}"/>
              </a:ext>
            </a:extLst>
          </p:cNvPr>
          <p:cNvSpPr txBox="1"/>
          <p:nvPr/>
        </p:nvSpPr>
        <p:spPr>
          <a:xfrm>
            <a:off x="842281" y="1359870"/>
            <a:ext cx="4022113" cy="369332"/>
          </a:xfrm>
          <a:prstGeom prst="rect">
            <a:avLst/>
          </a:prstGeom>
          <a:noFill/>
        </p:spPr>
        <p:txBody>
          <a:bodyPr wrap="square" rtlCol="0">
            <a:spAutoFit/>
          </a:bodyPr>
          <a:lstStyle/>
          <a:p>
            <a:r>
              <a:rPr lang="en-US" altLang="ko-KR" b="1"/>
              <a:t>Structure of R-CNN with SPPNet</a:t>
            </a:r>
          </a:p>
        </p:txBody>
      </p:sp>
      <p:sp>
        <p:nvSpPr>
          <p:cNvPr id="52" name="직사각형 51">
            <a:extLst>
              <a:ext uri="{FF2B5EF4-FFF2-40B4-BE49-F238E27FC236}">
                <a16:creationId xmlns:a16="http://schemas.microsoft.com/office/drawing/2014/main" id="{04A3D8F3-4D15-1EC0-DF9D-3B93509D1501}"/>
              </a:ext>
            </a:extLst>
          </p:cNvPr>
          <p:cNvSpPr/>
          <p:nvPr/>
        </p:nvSpPr>
        <p:spPr>
          <a:xfrm>
            <a:off x="1358991" y="1875905"/>
            <a:ext cx="1672743"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Input Image</a:t>
            </a:r>
            <a:endParaRPr lang="ko-KR" altLang="en-US">
              <a:solidFill>
                <a:schemeClr val="tx1"/>
              </a:solidFill>
            </a:endParaRPr>
          </a:p>
        </p:txBody>
      </p:sp>
      <p:sp>
        <p:nvSpPr>
          <p:cNvPr id="53" name="직사각형 52">
            <a:extLst>
              <a:ext uri="{FF2B5EF4-FFF2-40B4-BE49-F238E27FC236}">
                <a16:creationId xmlns:a16="http://schemas.microsoft.com/office/drawing/2014/main" id="{E1124829-1809-3E50-926B-77D0F9C39C14}"/>
              </a:ext>
            </a:extLst>
          </p:cNvPr>
          <p:cNvSpPr/>
          <p:nvPr/>
        </p:nvSpPr>
        <p:spPr>
          <a:xfrm>
            <a:off x="1206424" y="2647197"/>
            <a:ext cx="1977877" cy="4678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Selective search</a:t>
            </a:r>
            <a:endParaRPr lang="ko-KR" altLang="en-US">
              <a:solidFill>
                <a:schemeClr val="tx1"/>
              </a:solidFill>
            </a:endParaRPr>
          </a:p>
        </p:txBody>
      </p:sp>
      <p:sp>
        <p:nvSpPr>
          <p:cNvPr id="54" name="직사각형 53">
            <a:extLst>
              <a:ext uri="{FF2B5EF4-FFF2-40B4-BE49-F238E27FC236}">
                <a16:creationId xmlns:a16="http://schemas.microsoft.com/office/drawing/2014/main" id="{2753897F-4456-4712-8109-3EF17D345A97}"/>
              </a:ext>
            </a:extLst>
          </p:cNvPr>
          <p:cNvSpPr/>
          <p:nvPr/>
        </p:nvSpPr>
        <p:spPr>
          <a:xfrm>
            <a:off x="1440450" y="3418485"/>
            <a:ext cx="1509824"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CNN</a:t>
            </a:r>
            <a:endParaRPr lang="ko-KR" altLang="en-US">
              <a:solidFill>
                <a:schemeClr val="tx1"/>
              </a:solidFill>
            </a:endParaRPr>
          </a:p>
        </p:txBody>
      </p:sp>
      <p:sp>
        <p:nvSpPr>
          <p:cNvPr id="55" name="직사각형 54">
            <a:extLst>
              <a:ext uri="{FF2B5EF4-FFF2-40B4-BE49-F238E27FC236}">
                <a16:creationId xmlns:a16="http://schemas.microsoft.com/office/drawing/2014/main" id="{773C3E10-FCD9-5884-AF94-0F5D274D8471}"/>
              </a:ext>
            </a:extLst>
          </p:cNvPr>
          <p:cNvSpPr/>
          <p:nvPr/>
        </p:nvSpPr>
        <p:spPr>
          <a:xfrm>
            <a:off x="873381" y="4961065"/>
            <a:ext cx="2643962"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Classifiers(SVM)</a:t>
            </a:r>
            <a:endParaRPr lang="ko-KR" altLang="en-US">
              <a:solidFill>
                <a:schemeClr val="tx1"/>
              </a:solidFill>
            </a:endParaRPr>
          </a:p>
        </p:txBody>
      </p:sp>
      <p:sp>
        <p:nvSpPr>
          <p:cNvPr id="56" name="직사각형 55">
            <a:extLst>
              <a:ext uri="{FF2B5EF4-FFF2-40B4-BE49-F238E27FC236}">
                <a16:creationId xmlns:a16="http://schemas.microsoft.com/office/drawing/2014/main" id="{FC11209E-089F-86A1-A62D-02CE15D854CB}"/>
              </a:ext>
            </a:extLst>
          </p:cNvPr>
          <p:cNvSpPr/>
          <p:nvPr/>
        </p:nvSpPr>
        <p:spPr>
          <a:xfrm>
            <a:off x="929202" y="5732356"/>
            <a:ext cx="2532321" cy="6239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Bounding-box regression</a:t>
            </a:r>
            <a:endParaRPr lang="ko-KR" altLang="en-US">
              <a:solidFill>
                <a:schemeClr val="tx1"/>
              </a:solidFill>
            </a:endParaRPr>
          </a:p>
        </p:txBody>
      </p:sp>
      <p:cxnSp>
        <p:nvCxnSpPr>
          <p:cNvPr id="57" name="직선 화살표 연결선 56">
            <a:extLst>
              <a:ext uri="{FF2B5EF4-FFF2-40B4-BE49-F238E27FC236}">
                <a16:creationId xmlns:a16="http://schemas.microsoft.com/office/drawing/2014/main" id="{01C56455-FC89-6E0C-1E75-5776702E862C}"/>
              </a:ext>
            </a:extLst>
          </p:cNvPr>
          <p:cNvCxnSpPr>
            <a:cxnSpLocks/>
            <a:stCxn id="52" idx="2"/>
            <a:endCxn id="53" idx="0"/>
          </p:cNvCxnSpPr>
          <p:nvPr/>
        </p:nvCxnSpPr>
        <p:spPr>
          <a:xfrm>
            <a:off x="2195363" y="2343737"/>
            <a:ext cx="0" cy="303460"/>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직선 화살표 연결선 57">
            <a:extLst>
              <a:ext uri="{FF2B5EF4-FFF2-40B4-BE49-F238E27FC236}">
                <a16:creationId xmlns:a16="http://schemas.microsoft.com/office/drawing/2014/main" id="{EAEA8DC9-86AB-2C7B-4754-2D0DD39A099A}"/>
              </a:ext>
            </a:extLst>
          </p:cNvPr>
          <p:cNvCxnSpPr>
            <a:cxnSpLocks/>
            <a:stCxn id="53" idx="2"/>
            <a:endCxn id="54" idx="0"/>
          </p:cNvCxnSpPr>
          <p:nvPr/>
        </p:nvCxnSpPr>
        <p:spPr>
          <a:xfrm flipH="1">
            <a:off x="2195362" y="3115025"/>
            <a:ext cx="1" cy="303460"/>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직선 화살표 연결선 58">
            <a:extLst>
              <a:ext uri="{FF2B5EF4-FFF2-40B4-BE49-F238E27FC236}">
                <a16:creationId xmlns:a16="http://schemas.microsoft.com/office/drawing/2014/main" id="{F5E5525A-462D-DC7B-D462-AE36724DEEA5}"/>
              </a:ext>
            </a:extLst>
          </p:cNvPr>
          <p:cNvCxnSpPr>
            <a:cxnSpLocks/>
            <a:stCxn id="86" idx="2"/>
            <a:endCxn id="55" idx="0"/>
          </p:cNvCxnSpPr>
          <p:nvPr/>
        </p:nvCxnSpPr>
        <p:spPr>
          <a:xfrm>
            <a:off x="2193801" y="4657605"/>
            <a:ext cx="1561" cy="303460"/>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4" name="그룹 63">
            <a:extLst>
              <a:ext uri="{FF2B5EF4-FFF2-40B4-BE49-F238E27FC236}">
                <a16:creationId xmlns:a16="http://schemas.microsoft.com/office/drawing/2014/main" id="{893DA766-EF68-C286-3854-958033C0E82F}"/>
              </a:ext>
            </a:extLst>
          </p:cNvPr>
          <p:cNvGrpSpPr/>
          <p:nvPr/>
        </p:nvGrpSpPr>
        <p:grpSpPr>
          <a:xfrm>
            <a:off x="3347849" y="2111303"/>
            <a:ext cx="2344479" cy="1238896"/>
            <a:chOff x="9420542" y="2144550"/>
            <a:chExt cx="2344479" cy="1238896"/>
          </a:xfrm>
        </p:grpSpPr>
        <p:grpSp>
          <p:nvGrpSpPr>
            <p:cNvPr id="65" name="그룹 64">
              <a:extLst>
                <a:ext uri="{FF2B5EF4-FFF2-40B4-BE49-F238E27FC236}">
                  <a16:creationId xmlns:a16="http://schemas.microsoft.com/office/drawing/2014/main" id="{DC54FB83-9898-F990-1E8E-E0DEDEEFF143}"/>
                </a:ext>
              </a:extLst>
            </p:cNvPr>
            <p:cNvGrpSpPr/>
            <p:nvPr/>
          </p:nvGrpSpPr>
          <p:grpSpPr>
            <a:xfrm>
              <a:off x="9862244" y="2421471"/>
              <a:ext cx="1285285" cy="961975"/>
              <a:chOff x="9686375" y="2649220"/>
              <a:chExt cx="1285285" cy="961975"/>
            </a:xfrm>
          </p:grpSpPr>
          <p:pic>
            <p:nvPicPr>
              <p:cNvPr id="67" name="그림 66" descr="개 품종, 개, 잔디, 야외이(가) 표시된 사진&#10;&#10;자동 생성된 설명">
                <a:extLst>
                  <a:ext uri="{FF2B5EF4-FFF2-40B4-BE49-F238E27FC236}">
                    <a16:creationId xmlns:a16="http://schemas.microsoft.com/office/drawing/2014/main" id="{486401A3-F9F4-3ACA-C474-0838899C65A7}"/>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9686375" y="2649220"/>
                <a:ext cx="1285285" cy="961975"/>
              </a:xfrm>
              <a:prstGeom prst="rect">
                <a:avLst/>
              </a:prstGeom>
            </p:spPr>
          </p:pic>
          <p:sp>
            <p:nvSpPr>
              <p:cNvPr id="68" name="직사각형 67">
                <a:extLst>
                  <a:ext uri="{FF2B5EF4-FFF2-40B4-BE49-F238E27FC236}">
                    <a16:creationId xmlns:a16="http://schemas.microsoft.com/office/drawing/2014/main" id="{1930CB3A-FD60-DF99-E0E3-B9734F8CD8CA}"/>
                  </a:ext>
                </a:extLst>
              </p:cNvPr>
              <p:cNvSpPr/>
              <p:nvPr/>
            </p:nvSpPr>
            <p:spPr>
              <a:xfrm>
                <a:off x="9770992" y="2812341"/>
                <a:ext cx="337462" cy="67443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D54803DF-86A6-8756-F0CC-17E7562B7930}"/>
                  </a:ext>
                </a:extLst>
              </p:cNvPr>
              <p:cNvSpPr/>
              <p:nvPr/>
            </p:nvSpPr>
            <p:spPr>
              <a:xfrm>
                <a:off x="9857373" y="2712972"/>
                <a:ext cx="686308" cy="28807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A4863F28-D6AD-7006-8813-9D62397C2912}"/>
                  </a:ext>
                </a:extLst>
              </p:cNvPr>
              <p:cNvSpPr/>
              <p:nvPr/>
            </p:nvSpPr>
            <p:spPr>
              <a:xfrm>
                <a:off x="10009773" y="2865372"/>
                <a:ext cx="407140" cy="53071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9A07E93C-8DBC-14DE-4F67-1E3D35101B6A}"/>
                  </a:ext>
                </a:extLst>
              </p:cNvPr>
              <p:cNvSpPr/>
              <p:nvPr/>
            </p:nvSpPr>
            <p:spPr>
              <a:xfrm flipH="1" flipV="1">
                <a:off x="10279452" y="3001048"/>
                <a:ext cx="640185" cy="53744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6" name="TextBox 65">
              <a:extLst>
                <a:ext uri="{FF2B5EF4-FFF2-40B4-BE49-F238E27FC236}">
                  <a16:creationId xmlns:a16="http://schemas.microsoft.com/office/drawing/2014/main" id="{CA074A65-D45B-82EB-836A-9E7D5086548F}"/>
                </a:ext>
              </a:extLst>
            </p:cNvPr>
            <p:cNvSpPr txBox="1"/>
            <p:nvPr/>
          </p:nvSpPr>
          <p:spPr>
            <a:xfrm>
              <a:off x="9420542" y="2144550"/>
              <a:ext cx="2344479" cy="276999"/>
            </a:xfrm>
            <a:prstGeom prst="rect">
              <a:avLst/>
            </a:prstGeom>
            <a:noFill/>
          </p:spPr>
          <p:txBody>
            <a:bodyPr wrap="square" rtlCol="0">
              <a:spAutoFit/>
            </a:bodyPr>
            <a:lstStyle/>
            <a:p>
              <a:pPr algn="ctr"/>
              <a:r>
                <a:rPr lang="en-US" altLang="ko-KR" sz="1200"/>
                <a:t>Extract region proposal</a:t>
              </a:r>
              <a:endParaRPr lang="ko-KR" altLang="en-US" sz="1200"/>
            </a:p>
          </p:txBody>
        </p:sp>
      </p:grpSp>
      <p:cxnSp>
        <p:nvCxnSpPr>
          <p:cNvPr id="73" name="직선 화살표 연결선 72">
            <a:extLst>
              <a:ext uri="{FF2B5EF4-FFF2-40B4-BE49-F238E27FC236}">
                <a16:creationId xmlns:a16="http://schemas.microsoft.com/office/drawing/2014/main" id="{DC44B503-06EB-6ED5-8AC1-0281D6A7E202}"/>
              </a:ext>
            </a:extLst>
          </p:cNvPr>
          <p:cNvCxnSpPr>
            <a:cxnSpLocks/>
            <a:stCxn id="53" idx="3"/>
            <a:endCxn id="67" idx="1"/>
          </p:cNvCxnSpPr>
          <p:nvPr/>
        </p:nvCxnSpPr>
        <p:spPr>
          <a:xfrm flipV="1">
            <a:off x="3184301" y="2869212"/>
            <a:ext cx="605250" cy="11899"/>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6" name="직사각형 85">
            <a:extLst>
              <a:ext uri="{FF2B5EF4-FFF2-40B4-BE49-F238E27FC236}">
                <a16:creationId xmlns:a16="http://schemas.microsoft.com/office/drawing/2014/main" id="{BE1F4961-CE70-1B3B-1B8D-D235052D4C72}"/>
              </a:ext>
            </a:extLst>
          </p:cNvPr>
          <p:cNvSpPr/>
          <p:nvPr/>
        </p:nvSpPr>
        <p:spPr>
          <a:xfrm>
            <a:off x="435937" y="4189777"/>
            <a:ext cx="3515728" cy="4678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Spatial pyramid pooling layer</a:t>
            </a:r>
            <a:endParaRPr lang="ko-KR" altLang="en-US" b="1">
              <a:solidFill>
                <a:schemeClr val="tx1"/>
              </a:solidFill>
            </a:endParaRPr>
          </a:p>
        </p:txBody>
      </p:sp>
      <p:cxnSp>
        <p:nvCxnSpPr>
          <p:cNvPr id="89" name="직선 화살표 연결선 88">
            <a:extLst>
              <a:ext uri="{FF2B5EF4-FFF2-40B4-BE49-F238E27FC236}">
                <a16:creationId xmlns:a16="http://schemas.microsoft.com/office/drawing/2014/main" id="{7EF436F0-BF59-6C4E-2248-BF0BED3064C9}"/>
              </a:ext>
            </a:extLst>
          </p:cNvPr>
          <p:cNvCxnSpPr>
            <a:cxnSpLocks/>
            <a:stCxn id="54" idx="2"/>
            <a:endCxn id="86" idx="0"/>
          </p:cNvCxnSpPr>
          <p:nvPr/>
        </p:nvCxnSpPr>
        <p:spPr>
          <a:xfrm flipH="1">
            <a:off x="2193801" y="3886317"/>
            <a:ext cx="1561" cy="303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연결선: 꺾임 92">
            <a:extLst>
              <a:ext uri="{FF2B5EF4-FFF2-40B4-BE49-F238E27FC236}">
                <a16:creationId xmlns:a16="http://schemas.microsoft.com/office/drawing/2014/main" id="{BDC3D0DA-1FA6-D5C4-5514-13C6E4BAA1BF}"/>
              </a:ext>
            </a:extLst>
          </p:cNvPr>
          <p:cNvCxnSpPr>
            <a:stCxn id="67" idx="2"/>
            <a:endCxn id="54" idx="3"/>
          </p:cNvCxnSpPr>
          <p:nvPr/>
        </p:nvCxnSpPr>
        <p:spPr>
          <a:xfrm rot="5400000">
            <a:off x="3540133" y="2760340"/>
            <a:ext cx="302202" cy="1481920"/>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AB76E575-8449-57F1-7B79-9BEC94801C91}"/>
              </a:ext>
            </a:extLst>
          </p:cNvPr>
          <p:cNvSpPr txBox="1"/>
          <p:nvPr/>
        </p:nvSpPr>
        <p:spPr>
          <a:xfrm>
            <a:off x="5267895" y="2684545"/>
            <a:ext cx="6717017" cy="369332"/>
          </a:xfrm>
          <a:prstGeom prst="rect">
            <a:avLst/>
          </a:prstGeom>
          <a:noFill/>
          <a:ln>
            <a:solidFill>
              <a:schemeClr val="tx1"/>
            </a:solidFill>
          </a:ln>
        </p:spPr>
        <p:txBody>
          <a:bodyPr wrap="square" rtlCol="0">
            <a:spAutoFit/>
          </a:bodyPr>
          <a:lstStyle/>
          <a:p>
            <a:r>
              <a:rPr lang="en-US" altLang="ko-KR" b="1">
                <a:solidFill>
                  <a:srgbClr val="C00000"/>
                </a:solidFill>
              </a:rPr>
              <a:t>The number of inputs to CNN was reduced from 2000 to 1.</a:t>
            </a:r>
            <a:endParaRPr lang="ko-KR" altLang="en-US" b="1">
              <a:solidFill>
                <a:srgbClr val="C00000"/>
              </a:solidFill>
            </a:endParaRPr>
          </a:p>
        </p:txBody>
      </p:sp>
      <p:grpSp>
        <p:nvGrpSpPr>
          <p:cNvPr id="109" name="그룹 108">
            <a:extLst>
              <a:ext uri="{FF2B5EF4-FFF2-40B4-BE49-F238E27FC236}">
                <a16:creationId xmlns:a16="http://schemas.microsoft.com/office/drawing/2014/main" id="{3E999F14-A958-3877-C5D2-DCA833633ED2}"/>
              </a:ext>
            </a:extLst>
          </p:cNvPr>
          <p:cNvGrpSpPr/>
          <p:nvPr/>
        </p:nvGrpSpPr>
        <p:grpSpPr>
          <a:xfrm>
            <a:off x="5275207" y="3986582"/>
            <a:ext cx="1261430" cy="1081264"/>
            <a:chOff x="5228130" y="4211591"/>
            <a:chExt cx="1261430" cy="1081264"/>
          </a:xfrm>
        </p:grpSpPr>
        <p:sp>
          <p:nvSpPr>
            <p:cNvPr id="100" name="직사각형 99">
              <a:extLst>
                <a:ext uri="{FF2B5EF4-FFF2-40B4-BE49-F238E27FC236}">
                  <a16:creationId xmlns:a16="http://schemas.microsoft.com/office/drawing/2014/main" id="{8136856E-3242-E40D-DB5B-BEDD6937215E}"/>
                </a:ext>
              </a:extLst>
            </p:cNvPr>
            <p:cNvSpPr/>
            <p:nvPr/>
          </p:nvSpPr>
          <p:spPr>
            <a:xfrm>
              <a:off x="5231566" y="4410353"/>
              <a:ext cx="1254558" cy="882502"/>
            </a:xfrm>
            <a:prstGeom prst="rect">
              <a:avLst/>
            </a:prstGeom>
            <a:ln>
              <a:solidFill>
                <a:schemeClr val="tx1"/>
              </a:solidFill>
            </a:ln>
            <a:scene3d>
              <a:camera prst="isometricOffAxis2Top">
                <a:rot lat="18490954" lon="3056194" rev="18852715"/>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ECDACB85-F422-4B19-E17E-307310FB0FA6}"/>
                </a:ext>
              </a:extLst>
            </p:cNvPr>
            <p:cNvSpPr/>
            <p:nvPr/>
          </p:nvSpPr>
          <p:spPr>
            <a:xfrm>
              <a:off x="5235002" y="4310972"/>
              <a:ext cx="1254558" cy="882502"/>
            </a:xfrm>
            <a:prstGeom prst="rect">
              <a:avLst/>
            </a:prstGeom>
            <a:ln>
              <a:solidFill>
                <a:schemeClr val="tx1"/>
              </a:solidFill>
            </a:ln>
            <a:scene3d>
              <a:camera prst="isometricOffAxis2Top">
                <a:rot lat="18490954" lon="3056194" rev="18852715"/>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3DBFB5CB-41D8-F772-F090-835C372D964D}"/>
                </a:ext>
              </a:extLst>
            </p:cNvPr>
            <p:cNvSpPr/>
            <p:nvPr/>
          </p:nvSpPr>
          <p:spPr>
            <a:xfrm>
              <a:off x="5228130" y="4211591"/>
              <a:ext cx="1254558" cy="882502"/>
            </a:xfrm>
            <a:prstGeom prst="rect">
              <a:avLst/>
            </a:prstGeom>
            <a:ln>
              <a:solidFill>
                <a:schemeClr val="tx1"/>
              </a:solidFill>
            </a:ln>
            <a:scene3d>
              <a:camera prst="isometricOffAxis2Top">
                <a:rot lat="18490954" lon="3056194" rev="18852715"/>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4" name="그룹 133">
            <a:extLst>
              <a:ext uri="{FF2B5EF4-FFF2-40B4-BE49-F238E27FC236}">
                <a16:creationId xmlns:a16="http://schemas.microsoft.com/office/drawing/2014/main" id="{0BB5E49E-F84C-88FD-E09A-A110C6B11EC2}"/>
              </a:ext>
            </a:extLst>
          </p:cNvPr>
          <p:cNvGrpSpPr/>
          <p:nvPr/>
        </p:nvGrpSpPr>
        <p:grpSpPr>
          <a:xfrm>
            <a:off x="7538304" y="4474130"/>
            <a:ext cx="4033911" cy="276999"/>
            <a:chOff x="6836735" y="4204229"/>
            <a:chExt cx="4033911" cy="276999"/>
          </a:xfrm>
        </p:grpSpPr>
        <p:grpSp>
          <p:nvGrpSpPr>
            <p:cNvPr id="133" name="그룹 132">
              <a:extLst>
                <a:ext uri="{FF2B5EF4-FFF2-40B4-BE49-F238E27FC236}">
                  <a16:creationId xmlns:a16="http://schemas.microsoft.com/office/drawing/2014/main" id="{C483FC7E-9297-ECC6-F404-99A82E0523EE}"/>
                </a:ext>
              </a:extLst>
            </p:cNvPr>
            <p:cNvGrpSpPr/>
            <p:nvPr/>
          </p:nvGrpSpPr>
          <p:grpSpPr>
            <a:xfrm>
              <a:off x="6836735" y="4328112"/>
              <a:ext cx="728330" cy="73882"/>
              <a:chOff x="6836735" y="4328112"/>
              <a:chExt cx="728330" cy="73882"/>
            </a:xfrm>
          </p:grpSpPr>
          <p:sp>
            <p:nvSpPr>
              <p:cNvPr id="115" name="직사각형 114">
                <a:extLst>
                  <a:ext uri="{FF2B5EF4-FFF2-40B4-BE49-F238E27FC236}">
                    <a16:creationId xmlns:a16="http://schemas.microsoft.com/office/drawing/2014/main" id="{9539D8D9-C5EB-3E28-AB3B-05DA37508865}"/>
                  </a:ext>
                </a:extLst>
              </p:cNvPr>
              <p:cNvSpPr/>
              <p:nvPr/>
            </p:nvSpPr>
            <p:spPr>
              <a:xfrm>
                <a:off x="6836735" y="4328113"/>
                <a:ext cx="356191" cy="738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직사각형 115">
                <a:extLst>
                  <a:ext uri="{FF2B5EF4-FFF2-40B4-BE49-F238E27FC236}">
                    <a16:creationId xmlns:a16="http://schemas.microsoft.com/office/drawing/2014/main" id="{F1E0B102-4014-9EBD-F8DE-887507288FBD}"/>
                  </a:ext>
                </a:extLst>
              </p:cNvPr>
              <p:cNvSpPr/>
              <p:nvPr/>
            </p:nvSpPr>
            <p:spPr>
              <a:xfrm>
                <a:off x="7208874" y="4328112"/>
                <a:ext cx="356191" cy="738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2" name="그룹 131">
              <a:extLst>
                <a:ext uri="{FF2B5EF4-FFF2-40B4-BE49-F238E27FC236}">
                  <a16:creationId xmlns:a16="http://schemas.microsoft.com/office/drawing/2014/main" id="{5355592C-519A-7FAD-B675-7188519880E9}"/>
                </a:ext>
              </a:extLst>
            </p:cNvPr>
            <p:cNvGrpSpPr/>
            <p:nvPr/>
          </p:nvGrpSpPr>
          <p:grpSpPr>
            <a:xfrm>
              <a:off x="7923878" y="4328111"/>
              <a:ext cx="2215816" cy="73882"/>
              <a:chOff x="7898080" y="4328111"/>
              <a:chExt cx="2215816" cy="73882"/>
            </a:xfrm>
          </p:grpSpPr>
          <p:grpSp>
            <p:nvGrpSpPr>
              <p:cNvPr id="119" name="그룹 118">
                <a:extLst>
                  <a:ext uri="{FF2B5EF4-FFF2-40B4-BE49-F238E27FC236}">
                    <a16:creationId xmlns:a16="http://schemas.microsoft.com/office/drawing/2014/main" id="{EDAD95A6-8AC1-32A9-F6C2-29D2BD5CB0B5}"/>
                  </a:ext>
                </a:extLst>
              </p:cNvPr>
              <p:cNvGrpSpPr/>
              <p:nvPr/>
            </p:nvGrpSpPr>
            <p:grpSpPr>
              <a:xfrm>
                <a:off x="7898080" y="4328111"/>
                <a:ext cx="728330" cy="73882"/>
                <a:chOff x="7898080" y="4328111"/>
                <a:chExt cx="728330" cy="73882"/>
              </a:xfrm>
            </p:grpSpPr>
            <p:sp>
              <p:nvSpPr>
                <p:cNvPr id="117" name="직사각형 116">
                  <a:extLst>
                    <a:ext uri="{FF2B5EF4-FFF2-40B4-BE49-F238E27FC236}">
                      <a16:creationId xmlns:a16="http://schemas.microsoft.com/office/drawing/2014/main" id="{48C8AB31-85DA-003D-F4C4-0A60FC34D8C1}"/>
                    </a:ext>
                  </a:extLst>
                </p:cNvPr>
                <p:cNvSpPr/>
                <p:nvPr/>
              </p:nvSpPr>
              <p:spPr>
                <a:xfrm>
                  <a:off x="7898080" y="4328112"/>
                  <a:ext cx="356191" cy="738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직사각형 117">
                  <a:extLst>
                    <a:ext uri="{FF2B5EF4-FFF2-40B4-BE49-F238E27FC236}">
                      <a16:creationId xmlns:a16="http://schemas.microsoft.com/office/drawing/2014/main" id="{B59A7334-22FF-CC94-BECE-8F6451C4FD5D}"/>
                    </a:ext>
                  </a:extLst>
                </p:cNvPr>
                <p:cNvSpPr/>
                <p:nvPr/>
              </p:nvSpPr>
              <p:spPr>
                <a:xfrm>
                  <a:off x="8270219" y="4328111"/>
                  <a:ext cx="356191" cy="738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0" name="그룹 119">
                <a:extLst>
                  <a:ext uri="{FF2B5EF4-FFF2-40B4-BE49-F238E27FC236}">
                    <a16:creationId xmlns:a16="http://schemas.microsoft.com/office/drawing/2014/main" id="{C5324151-2156-7E65-1107-9FD7E7D05C85}"/>
                  </a:ext>
                </a:extLst>
              </p:cNvPr>
              <p:cNvGrpSpPr/>
              <p:nvPr/>
            </p:nvGrpSpPr>
            <p:grpSpPr>
              <a:xfrm>
                <a:off x="8641823" y="4328111"/>
                <a:ext cx="728330" cy="73882"/>
                <a:chOff x="7898080" y="4328111"/>
                <a:chExt cx="728330" cy="73882"/>
              </a:xfrm>
            </p:grpSpPr>
            <p:sp>
              <p:nvSpPr>
                <p:cNvPr id="121" name="직사각형 120">
                  <a:extLst>
                    <a:ext uri="{FF2B5EF4-FFF2-40B4-BE49-F238E27FC236}">
                      <a16:creationId xmlns:a16="http://schemas.microsoft.com/office/drawing/2014/main" id="{7F3879BE-D1AA-1AB1-6518-0AA11BDA9E69}"/>
                    </a:ext>
                  </a:extLst>
                </p:cNvPr>
                <p:cNvSpPr/>
                <p:nvPr/>
              </p:nvSpPr>
              <p:spPr>
                <a:xfrm>
                  <a:off x="7898080" y="4328112"/>
                  <a:ext cx="356191" cy="7388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직사각형 121">
                  <a:extLst>
                    <a:ext uri="{FF2B5EF4-FFF2-40B4-BE49-F238E27FC236}">
                      <a16:creationId xmlns:a16="http://schemas.microsoft.com/office/drawing/2014/main" id="{6A9CC120-6A4A-C9CD-FA29-94AE490D5688}"/>
                    </a:ext>
                  </a:extLst>
                </p:cNvPr>
                <p:cNvSpPr/>
                <p:nvPr/>
              </p:nvSpPr>
              <p:spPr>
                <a:xfrm>
                  <a:off x="8270219" y="4328111"/>
                  <a:ext cx="356191" cy="7388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3" name="그룹 122">
                <a:extLst>
                  <a:ext uri="{FF2B5EF4-FFF2-40B4-BE49-F238E27FC236}">
                    <a16:creationId xmlns:a16="http://schemas.microsoft.com/office/drawing/2014/main" id="{BDAD3A68-EA86-D0AA-8F98-0141A7FEC46F}"/>
                  </a:ext>
                </a:extLst>
              </p:cNvPr>
              <p:cNvGrpSpPr/>
              <p:nvPr/>
            </p:nvGrpSpPr>
            <p:grpSpPr>
              <a:xfrm>
                <a:off x="9385566" y="4328111"/>
                <a:ext cx="728330" cy="73882"/>
                <a:chOff x="7898080" y="4328111"/>
                <a:chExt cx="728330" cy="73882"/>
              </a:xfrm>
            </p:grpSpPr>
            <p:sp>
              <p:nvSpPr>
                <p:cNvPr id="124" name="직사각형 123">
                  <a:extLst>
                    <a:ext uri="{FF2B5EF4-FFF2-40B4-BE49-F238E27FC236}">
                      <a16:creationId xmlns:a16="http://schemas.microsoft.com/office/drawing/2014/main" id="{3BA56702-1702-45B3-ACBC-C678F2A3CCA4}"/>
                    </a:ext>
                  </a:extLst>
                </p:cNvPr>
                <p:cNvSpPr/>
                <p:nvPr/>
              </p:nvSpPr>
              <p:spPr>
                <a:xfrm>
                  <a:off x="7898080" y="4328112"/>
                  <a:ext cx="356191" cy="7388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직사각형 124">
                  <a:extLst>
                    <a:ext uri="{FF2B5EF4-FFF2-40B4-BE49-F238E27FC236}">
                      <a16:creationId xmlns:a16="http://schemas.microsoft.com/office/drawing/2014/main" id="{E303D8FE-03E6-E236-9606-4BAB19CCDED9}"/>
                    </a:ext>
                  </a:extLst>
                </p:cNvPr>
                <p:cNvSpPr/>
                <p:nvPr/>
              </p:nvSpPr>
              <p:spPr>
                <a:xfrm>
                  <a:off x="8270219" y="4328111"/>
                  <a:ext cx="356191" cy="7388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9" name="직사각형 128">
              <a:extLst>
                <a:ext uri="{FF2B5EF4-FFF2-40B4-BE49-F238E27FC236}">
                  <a16:creationId xmlns:a16="http://schemas.microsoft.com/office/drawing/2014/main" id="{DC720FB1-3A14-E7F8-EFAC-F532D3D9DCF9}"/>
                </a:ext>
              </a:extLst>
            </p:cNvPr>
            <p:cNvSpPr/>
            <p:nvPr/>
          </p:nvSpPr>
          <p:spPr>
            <a:xfrm>
              <a:off x="10514455" y="4328111"/>
              <a:ext cx="356191" cy="7388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F00DA4F3-3627-3187-125D-B380B242AB59}"/>
                    </a:ext>
                  </a:extLst>
                </p:cNvPr>
                <p:cNvSpPr txBox="1"/>
                <p:nvPr/>
              </p:nvSpPr>
              <p:spPr>
                <a:xfrm>
                  <a:off x="7605010" y="4204229"/>
                  <a:ext cx="278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a:p>
              </p:txBody>
            </p:sp>
          </mc:Choice>
          <mc:Fallback xmlns="">
            <p:sp>
              <p:nvSpPr>
                <p:cNvPr id="130" name="TextBox 129">
                  <a:extLst>
                    <a:ext uri="{FF2B5EF4-FFF2-40B4-BE49-F238E27FC236}">
                      <a16:creationId xmlns:a16="http://schemas.microsoft.com/office/drawing/2014/main" id="{F00DA4F3-3627-3187-125D-B380B242AB59}"/>
                    </a:ext>
                  </a:extLst>
                </p:cNvPr>
                <p:cNvSpPr txBox="1">
                  <a:spLocks noRot="1" noChangeAspect="1" noMove="1" noResize="1" noEditPoints="1" noAdjustHandles="1" noChangeArrowheads="1" noChangeShapeType="1" noTextEdit="1"/>
                </p:cNvSpPr>
                <p:nvPr/>
              </p:nvSpPr>
              <p:spPr>
                <a:xfrm>
                  <a:off x="7605010" y="4204229"/>
                  <a:ext cx="278923" cy="276999"/>
                </a:xfrm>
                <a:prstGeom prst="rect">
                  <a:avLst/>
                </a:prstGeom>
                <a:blipFill>
                  <a:blip r:embed="rId3"/>
                  <a:stretch>
                    <a:fillRect r="-444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DE0A393B-952F-24CE-4659-B8F0A489820A}"/>
                    </a:ext>
                  </a:extLst>
                </p:cNvPr>
                <p:cNvSpPr txBox="1"/>
                <p:nvPr/>
              </p:nvSpPr>
              <p:spPr>
                <a:xfrm>
                  <a:off x="10179639" y="4204229"/>
                  <a:ext cx="278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i="1" smtClean="0">
                            <a:latin typeface="Cambria Math" panose="02040503050406030204" pitchFamily="18" charset="0"/>
                          </a:rPr>
                          <m:t>⋯</m:t>
                        </m:r>
                      </m:oMath>
                    </m:oMathPara>
                  </a14:m>
                  <a:endParaRPr lang="ko-KR" altLang="en-US"/>
                </a:p>
              </p:txBody>
            </p:sp>
          </mc:Choice>
          <mc:Fallback xmlns="">
            <p:sp>
              <p:nvSpPr>
                <p:cNvPr id="131" name="TextBox 130">
                  <a:extLst>
                    <a:ext uri="{FF2B5EF4-FFF2-40B4-BE49-F238E27FC236}">
                      <a16:creationId xmlns:a16="http://schemas.microsoft.com/office/drawing/2014/main" id="{DE0A393B-952F-24CE-4659-B8F0A489820A}"/>
                    </a:ext>
                  </a:extLst>
                </p:cNvPr>
                <p:cNvSpPr txBox="1">
                  <a:spLocks noRot="1" noChangeAspect="1" noMove="1" noResize="1" noEditPoints="1" noAdjustHandles="1" noChangeArrowheads="1" noChangeShapeType="1" noTextEdit="1"/>
                </p:cNvSpPr>
                <p:nvPr/>
              </p:nvSpPr>
              <p:spPr>
                <a:xfrm>
                  <a:off x="10179639" y="4204229"/>
                  <a:ext cx="278923" cy="276999"/>
                </a:xfrm>
                <a:prstGeom prst="rect">
                  <a:avLst/>
                </a:prstGeom>
                <a:blipFill>
                  <a:blip r:embed="rId4"/>
                  <a:stretch>
                    <a:fillRect r="-2174"/>
                  </a:stretch>
                </a:blipFill>
              </p:spPr>
              <p:txBody>
                <a:bodyPr/>
                <a:lstStyle/>
                <a:p>
                  <a:r>
                    <a:rPr lang="ko-KR" altLang="en-US">
                      <a:noFill/>
                    </a:rPr>
                    <a:t> </a:t>
                  </a:r>
                </a:p>
              </p:txBody>
            </p:sp>
          </mc:Fallback>
        </mc:AlternateContent>
      </p:grpSp>
      <p:sp>
        <p:nvSpPr>
          <p:cNvPr id="135" name="화살표: 오른쪽 134">
            <a:extLst>
              <a:ext uri="{FF2B5EF4-FFF2-40B4-BE49-F238E27FC236}">
                <a16:creationId xmlns:a16="http://schemas.microsoft.com/office/drawing/2014/main" id="{3B2B77EC-E619-B7EE-20B3-560612BEFAC1}"/>
              </a:ext>
            </a:extLst>
          </p:cNvPr>
          <p:cNvSpPr/>
          <p:nvPr/>
        </p:nvSpPr>
        <p:spPr>
          <a:xfrm>
            <a:off x="6874283" y="4555404"/>
            <a:ext cx="350874" cy="19670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TextBox 135">
            <a:extLst>
              <a:ext uri="{FF2B5EF4-FFF2-40B4-BE49-F238E27FC236}">
                <a16:creationId xmlns:a16="http://schemas.microsoft.com/office/drawing/2014/main" id="{405A7F23-0AF8-0E69-B7E0-E7023AAC8F8F}"/>
              </a:ext>
            </a:extLst>
          </p:cNvPr>
          <p:cNvSpPr txBox="1"/>
          <p:nvPr/>
        </p:nvSpPr>
        <p:spPr>
          <a:xfrm>
            <a:off x="5069305" y="5186492"/>
            <a:ext cx="6717017" cy="369332"/>
          </a:xfrm>
          <a:prstGeom prst="rect">
            <a:avLst/>
          </a:prstGeom>
          <a:noFill/>
        </p:spPr>
        <p:txBody>
          <a:bodyPr wrap="square" rtlCol="0">
            <a:spAutoFit/>
          </a:bodyPr>
          <a:lstStyle/>
          <a:p>
            <a:r>
              <a:rPr lang="en-US" altLang="ko-KR"/>
              <a:t>Spatial pyramid pooling make arbitrary size a fixed vector size.</a:t>
            </a:r>
            <a:endParaRPr lang="ko-KR" altLang="en-US"/>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762B65B6-3C25-7EC0-D7CB-64C57D81CA83}"/>
                  </a:ext>
                </a:extLst>
              </p:cNvPr>
              <p:cNvSpPr txBox="1"/>
              <p:nvPr/>
            </p:nvSpPr>
            <p:spPr>
              <a:xfrm>
                <a:off x="7757906" y="4677761"/>
                <a:ext cx="137691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16</m:t>
                      </m:r>
                      <m:r>
                        <a:rPr lang="en-US" altLang="ko-KR" sz="1400" b="0" i="1" smtClean="0">
                          <a:latin typeface="Cambria Math" panose="02040503050406030204" pitchFamily="18" charset="0"/>
                          <a:ea typeface="Cambria Math" panose="02040503050406030204" pitchFamily="18" charset="0"/>
                        </a:rPr>
                        <m:t>×256−</m:t>
                      </m:r>
                      <m:r>
                        <m:rPr>
                          <m:sty m:val="p"/>
                        </m:rPr>
                        <a:rPr lang="en-US" altLang="ko-KR" sz="1400" b="0" i="0" smtClean="0">
                          <a:latin typeface="Cambria Math" panose="02040503050406030204" pitchFamily="18" charset="0"/>
                          <a:ea typeface="Cambria Math" panose="02040503050406030204" pitchFamily="18" charset="0"/>
                        </a:rPr>
                        <m:t>d</m:t>
                      </m:r>
                    </m:oMath>
                  </m:oMathPara>
                </a14:m>
                <a:endParaRPr lang="ko-KR" altLang="en-US" sz="1400"/>
              </a:p>
            </p:txBody>
          </p:sp>
        </mc:Choice>
        <mc:Fallback xmlns="">
          <p:sp>
            <p:nvSpPr>
              <p:cNvPr id="137" name="TextBox 136">
                <a:extLst>
                  <a:ext uri="{FF2B5EF4-FFF2-40B4-BE49-F238E27FC236}">
                    <a16:creationId xmlns:a16="http://schemas.microsoft.com/office/drawing/2014/main" id="{762B65B6-3C25-7EC0-D7CB-64C57D81CA83}"/>
                  </a:ext>
                </a:extLst>
              </p:cNvPr>
              <p:cNvSpPr txBox="1">
                <a:spLocks noRot="1" noChangeAspect="1" noMove="1" noResize="1" noEditPoints="1" noAdjustHandles="1" noChangeArrowheads="1" noChangeShapeType="1" noTextEdit="1"/>
              </p:cNvSpPr>
              <p:nvPr/>
            </p:nvSpPr>
            <p:spPr>
              <a:xfrm>
                <a:off x="7757906" y="4677761"/>
                <a:ext cx="1376916" cy="30777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B8DA6888-A8B7-2934-3E13-D6FB7DB0B766}"/>
                  </a:ext>
                </a:extLst>
              </p:cNvPr>
              <p:cNvSpPr txBox="1"/>
              <p:nvPr/>
            </p:nvSpPr>
            <p:spPr>
              <a:xfrm>
                <a:off x="9409062" y="4675084"/>
                <a:ext cx="137691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ea typeface="Cambria Math" panose="02040503050406030204" pitchFamily="18" charset="0"/>
                        </a:rPr>
                        <m:t>4×256−</m:t>
                      </m:r>
                      <m:r>
                        <m:rPr>
                          <m:sty m:val="p"/>
                        </m:rPr>
                        <a:rPr lang="en-US" altLang="ko-KR" sz="1400" b="0" i="0" smtClean="0">
                          <a:latin typeface="Cambria Math" panose="02040503050406030204" pitchFamily="18" charset="0"/>
                          <a:ea typeface="Cambria Math" panose="02040503050406030204" pitchFamily="18" charset="0"/>
                        </a:rPr>
                        <m:t>d</m:t>
                      </m:r>
                    </m:oMath>
                  </m:oMathPara>
                </a14:m>
                <a:endParaRPr lang="ko-KR" altLang="en-US" sz="1400"/>
              </a:p>
            </p:txBody>
          </p:sp>
        </mc:Choice>
        <mc:Fallback xmlns="">
          <p:sp>
            <p:nvSpPr>
              <p:cNvPr id="138" name="TextBox 137">
                <a:extLst>
                  <a:ext uri="{FF2B5EF4-FFF2-40B4-BE49-F238E27FC236}">
                    <a16:creationId xmlns:a16="http://schemas.microsoft.com/office/drawing/2014/main" id="{B8DA6888-A8B7-2934-3E13-D6FB7DB0B766}"/>
                  </a:ext>
                </a:extLst>
              </p:cNvPr>
              <p:cNvSpPr txBox="1">
                <a:spLocks noRot="1" noChangeAspect="1" noMove="1" noResize="1" noEditPoints="1" noAdjustHandles="1" noChangeArrowheads="1" noChangeShapeType="1" noTextEdit="1"/>
              </p:cNvSpPr>
              <p:nvPr/>
            </p:nvSpPr>
            <p:spPr>
              <a:xfrm>
                <a:off x="9409062" y="4675084"/>
                <a:ext cx="1376916"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A36B278A-2F3A-3B43-BD8D-2396355F02F2}"/>
                  </a:ext>
                </a:extLst>
              </p:cNvPr>
              <p:cNvSpPr txBox="1"/>
              <p:nvPr/>
            </p:nvSpPr>
            <p:spPr>
              <a:xfrm>
                <a:off x="10727502" y="4668617"/>
                <a:ext cx="137691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ea typeface="Cambria Math" panose="02040503050406030204" pitchFamily="18" charset="0"/>
                        </a:rPr>
                        <m:t>256−</m:t>
                      </m:r>
                      <m:r>
                        <m:rPr>
                          <m:sty m:val="p"/>
                        </m:rPr>
                        <a:rPr lang="en-US" altLang="ko-KR" sz="1400" b="0" i="0" smtClean="0">
                          <a:latin typeface="Cambria Math" panose="02040503050406030204" pitchFamily="18" charset="0"/>
                          <a:ea typeface="Cambria Math" panose="02040503050406030204" pitchFamily="18" charset="0"/>
                        </a:rPr>
                        <m:t>d</m:t>
                      </m:r>
                    </m:oMath>
                  </m:oMathPara>
                </a14:m>
                <a:endParaRPr lang="ko-KR" altLang="en-US" sz="1400"/>
              </a:p>
            </p:txBody>
          </p:sp>
        </mc:Choice>
        <mc:Fallback xmlns="">
          <p:sp>
            <p:nvSpPr>
              <p:cNvPr id="139" name="TextBox 138">
                <a:extLst>
                  <a:ext uri="{FF2B5EF4-FFF2-40B4-BE49-F238E27FC236}">
                    <a16:creationId xmlns:a16="http://schemas.microsoft.com/office/drawing/2014/main" id="{A36B278A-2F3A-3B43-BD8D-2396355F02F2}"/>
                  </a:ext>
                </a:extLst>
              </p:cNvPr>
              <p:cNvSpPr txBox="1">
                <a:spLocks noRot="1" noChangeAspect="1" noMove="1" noResize="1" noEditPoints="1" noAdjustHandles="1" noChangeArrowheads="1" noChangeShapeType="1" noTextEdit="1"/>
              </p:cNvSpPr>
              <p:nvPr/>
            </p:nvSpPr>
            <p:spPr>
              <a:xfrm>
                <a:off x="10727502" y="4668617"/>
                <a:ext cx="1376916" cy="307777"/>
              </a:xfrm>
              <a:prstGeom prst="rect">
                <a:avLst/>
              </a:prstGeom>
              <a:blipFill>
                <a:blip r:embed="rId7"/>
                <a:stretch>
                  <a:fillRect/>
                </a:stretch>
              </a:blipFill>
            </p:spPr>
            <p:txBody>
              <a:bodyPr/>
              <a:lstStyle/>
              <a:p>
                <a:r>
                  <a:rPr lang="ko-KR" altLang="en-US">
                    <a:noFill/>
                  </a:rPr>
                  <a:t> </a:t>
                </a:r>
              </a:p>
            </p:txBody>
          </p:sp>
        </mc:Fallback>
      </mc:AlternateContent>
      <p:sp>
        <p:nvSpPr>
          <p:cNvPr id="142" name="TextBox 141">
            <a:extLst>
              <a:ext uri="{FF2B5EF4-FFF2-40B4-BE49-F238E27FC236}">
                <a16:creationId xmlns:a16="http://schemas.microsoft.com/office/drawing/2014/main" id="{519E13BE-24BD-76D7-C5B1-B61365150CEB}"/>
              </a:ext>
            </a:extLst>
          </p:cNvPr>
          <p:cNvSpPr txBox="1"/>
          <p:nvPr/>
        </p:nvSpPr>
        <p:spPr>
          <a:xfrm>
            <a:off x="5315978" y="4806541"/>
            <a:ext cx="1268819" cy="307777"/>
          </a:xfrm>
          <a:prstGeom prst="rect">
            <a:avLst/>
          </a:prstGeom>
          <a:noFill/>
        </p:spPr>
        <p:txBody>
          <a:bodyPr wrap="square" rtlCol="0">
            <a:spAutoFit/>
          </a:bodyPr>
          <a:lstStyle/>
          <a:p>
            <a:r>
              <a:rPr lang="en-US" altLang="ko-KR" sz="1400"/>
              <a:t>arbitrary size</a:t>
            </a:r>
            <a:endParaRPr lang="ko-KR" altLang="en-US" sz="1400"/>
          </a:p>
        </p:txBody>
      </p:sp>
      <p:cxnSp>
        <p:nvCxnSpPr>
          <p:cNvPr id="175" name="연결선: 꺾임 174">
            <a:extLst>
              <a:ext uri="{FF2B5EF4-FFF2-40B4-BE49-F238E27FC236}">
                <a16:creationId xmlns:a16="http://schemas.microsoft.com/office/drawing/2014/main" id="{14545168-B64F-CF93-FC33-EC8829621BBA}"/>
              </a:ext>
            </a:extLst>
          </p:cNvPr>
          <p:cNvCxnSpPr>
            <a:cxnSpLocks/>
            <a:stCxn id="67" idx="2"/>
            <a:endCxn id="56" idx="3"/>
          </p:cNvCxnSpPr>
          <p:nvPr/>
        </p:nvCxnSpPr>
        <p:spPr>
          <a:xfrm rot="5400000">
            <a:off x="2599782" y="4211941"/>
            <a:ext cx="2694154" cy="970671"/>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266E64E1-6568-AB2D-55C1-329581F1E2C3}"/>
              </a:ext>
            </a:extLst>
          </p:cNvPr>
          <p:cNvSpPr txBox="1"/>
          <p:nvPr/>
        </p:nvSpPr>
        <p:spPr>
          <a:xfrm>
            <a:off x="4646857" y="3696166"/>
            <a:ext cx="3489080" cy="369332"/>
          </a:xfrm>
          <a:prstGeom prst="rect">
            <a:avLst/>
          </a:prstGeom>
          <a:noFill/>
        </p:spPr>
        <p:txBody>
          <a:bodyPr wrap="square">
            <a:spAutoFit/>
          </a:bodyPr>
          <a:lstStyle/>
          <a:p>
            <a:r>
              <a:rPr lang="en-US" altLang="ko-KR" b="1">
                <a:solidFill>
                  <a:schemeClr val="tx1"/>
                </a:solidFill>
              </a:rPr>
              <a:t>Spatial pyramid pooling layer</a:t>
            </a:r>
            <a:endParaRPr lang="ko-KR" altLang="en-US" b="1">
              <a:solidFill>
                <a:schemeClr val="tx1"/>
              </a:solidFill>
            </a:endParaRPr>
          </a:p>
        </p:txBody>
      </p:sp>
    </p:spTree>
    <p:extLst>
      <p:ext uri="{BB962C8B-B14F-4D97-AF65-F5344CB8AC3E}">
        <p14:creationId xmlns:p14="http://schemas.microsoft.com/office/powerpoint/2010/main" val="137815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id="{F8F44F16-73CF-8851-6443-7694212DDC51}"/>
              </a:ext>
            </a:extLst>
          </p:cNvPr>
          <p:cNvSpPr/>
          <p:nvPr/>
        </p:nvSpPr>
        <p:spPr>
          <a:xfrm>
            <a:off x="5882615" y="2966781"/>
            <a:ext cx="5925738" cy="313932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6</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5F57D9B7-98CA-6149-92C5-A343C5577073}"/>
              </a:ext>
            </a:extLst>
          </p:cNvPr>
          <p:cNvSpPr txBox="1"/>
          <p:nvPr/>
        </p:nvSpPr>
        <p:spPr>
          <a:xfrm>
            <a:off x="842281" y="1359870"/>
            <a:ext cx="4022113" cy="369332"/>
          </a:xfrm>
          <a:prstGeom prst="rect">
            <a:avLst/>
          </a:prstGeom>
          <a:noFill/>
        </p:spPr>
        <p:txBody>
          <a:bodyPr wrap="square" rtlCol="0">
            <a:spAutoFit/>
          </a:bodyPr>
          <a:lstStyle/>
          <a:p>
            <a:r>
              <a:rPr lang="en-US" altLang="ko-KR" b="1"/>
              <a:t>Structure of Fast R-CNN</a:t>
            </a:r>
          </a:p>
        </p:txBody>
      </p:sp>
      <p:sp>
        <p:nvSpPr>
          <p:cNvPr id="5" name="직사각형 4">
            <a:extLst>
              <a:ext uri="{FF2B5EF4-FFF2-40B4-BE49-F238E27FC236}">
                <a16:creationId xmlns:a16="http://schemas.microsoft.com/office/drawing/2014/main" id="{7AE08DCF-2247-E984-E1D7-7EFD8F0D1AAC}"/>
              </a:ext>
            </a:extLst>
          </p:cNvPr>
          <p:cNvSpPr/>
          <p:nvPr/>
        </p:nvSpPr>
        <p:spPr>
          <a:xfrm>
            <a:off x="1741764" y="1928168"/>
            <a:ext cx="1672743"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Input Image</a:t>
            </a:r>
            <a:endParaRPr lang="ko-KR" altLang="en-US">
              <a:solidFill>
                <a:schemeClr val="tx1"/>
              </a:solidFill>
            </a:endParaRPr>
          </a:p>
        </p:txBody>
      </p:sp>
      <p:sp>
        <p:nvSpPr>
          <p:cNvPr id="7" name="직사각형 6">
            <a:extLst>
              <a:ext uri="{FF2B5EF4-FFF2-40B4-BE49-F238E27FC236}">
                <a16:creationId xmlns:a16="http://schemas.microsoft.com/office/drawing/2014/main" id="{3B0DB722-5F61-6824-FBF6-ADB2E2648CBC}"/>
              </a:ext>
            </a:extLst>
          </p:cNvPr>
          <p:cNvSpPr/>
          <p:nvPr/>
        </p:nvSpPr>
        <p:spPr>
          <a:xfrm>
            <a:off x="1589197" y="2699460"/>
            <a:ext cx="1977877" cy="46782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Selective search</a:t>
            </a:r>
            <a:endParaRPr lang="ko-KR" altLang="en-US">
              <a:solidFill>
                <a:schemeClr val="tx1"/>
              </a:solidFill>
            </a:endParaRPr>
          </a:p>
        </p:txBody>
      </p:sp>
      <p:sp>
        <p:nvSpPr>
          <p:cNvPr id="8" name="직사각형 7">
            <a:extLst>
              <a:ext uri="{FF2B5EF4-FFF2-40B4-BE49-F238E27FC236}">
                <a16:creationId xmlns:a16="http://schemas.microsoft.com/office/drawing/2014/main" id="{3C56052E-EA92-858C-6247-1A04E69967F6}"/>
              </a:ext>
            </a:extLst>
          </p:cNvPr>
          <p:cNvSpPr/>
          <p:nvPr/>
        </p:nvSpPr>
        <p:spPr>
          <a:xfrm>
            <a:off x="1823223" y="3470748"/>
            <a:ext cx="1509824"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CNN</a:t>
            </a:r>
            <a:endParaRPr lang="ko-KR" altLang="en-US">
              <a:solidFill>
                <a:schemeClr val="tx1"/>
              </a:solidFill>
            </a:endParaRPr>
          </a:p>
        </p:txBody>
      </p:sp>
      <p:sp>
        <p:nvSpPr>
          <p:cNvPr id="9" name="직사각형 8">
            <a:extLst>
              <a:ext uri="{FF2B5EF4-FFF2-40B4-BE49-F238E27FC236}">
                <a16:creationId xmlns:a16="http://schemas.microsoft.com/office/drawing/2014/main" id="{C1A0853D-9633-228F-64F4-01C9325CD9D1}"/>
              </a:ext>
            </a:extLst>
          </p:cNvPr>
          <p:cNvSpPr/>
          <p:nvPr/>
        </p:nvSpPr>
        <p:spPr>
          <a:xfrm>
            <a:off x="209375" y="5706335"/>
            <a:ext cx="2140420"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Classifiers(Softmax)</a:t>
            </a:r>
            <a:endParaRPr lang="ko-KR" altLang="en-US">
              <a:solidFill>
                <a:schemeClr val="tx1"/>
              </a:solidFill>
            </a:endParaRPr>
          </a:p>
        </p:txBody>
      </p:sp>
      <p:cxnSp>
        <p:nvCxnSpPr>
          <p:cNvPr id="11" name="직선 화살표 연결선 10">
            <a:extLst>
              <a:ext uri="{FF2B5EF4-FFF2-40B4-BE49-F238E27FC236}">
                <a16:creationId xmlns:a16="http://schemas.microsoft.com/office/drawing/2014/main" id="{4722A12D-5571-76FE-E891-7AA434F29380}"/>
              </a:ext>
            </a:extLst>
          </p:cNvPr>
          <p:cNvCxnSpPr>
            <a:cxnSpLocks/>
            <a:stCxn id="5" idx="2"/>
            <a:endCxn id="7" idx="0"/>
          </p:cNvCxnSpPr>
          <p:nvPr/>
        </p:nvCxnSpPr>
        <p:spPr>
          <a:xfrm>
            <a:off x="2578136" y="2396000"/>
            <a:ext cx="0" cy="303460"/>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직선 화살표 연결선 11">
            <a:extLst>
              <a:ext uri="{FF2B5EF4-FFF2-40B4-BE49-F238E27FC236}">
                <a16:creationId xmlns:a16="http://schemas.microsoft.com/office/drawing/2014/main" id="{42D49835-0EF8-AE91-4225-3EDE06CAF6BC}"/>
              </a:ext>
            </a:extLst>
          </p:cNvPr>
          <p:cNvCxnSpPr>
            <a:cxnSpLocks/>
            <a:stCxn id="7" idx="2"/>
            <a:endCxn id="8" idx="0"/>
          </p:cNvCxnSpPr>
          <p:nvPr/>
        </p:nvCxnSpPr>
        <p:spPr>
          <a:xfrm flipH="1">
            <a:off x="2578135" y="3167288"/>
            <a:ext cx="1" cy="303460"/>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직선 화살표 연결선 12">
            <a:extLst>
              <a:ext uri="{FF2B5EF4-FFF2-40B4-BE49-F238E27FC236}">
                <a16:creationId xmlns:a16="http://schemas.microsoft.com/office/drawing/2014/main" id="{5E18645A-3D29-2E11-696B-9626A504E6AB}"/>
              </a:ext>
            </a:extLst>
          </p:cNvPr>
          <p:cNvCxnSpPr>
            <a:cxnSpLocks/>
            <a:stCxn id="25" idx="2"/>
            <a:endCxn id="9" idx="0"/>
          </p:cNvCxnSpPr>
          <p:nvPr/>
        </p:nvCxnSpPr>
        <p:spPr>
          <a:xfrm flipH="1">
            <a:off x="1279585" y="4709868"/>
            <a:ext cx="1296153" cy="996467"/>
          </a:xfrm>
          <a:prstGeom prst="straightConnector1">
            <a:avLst/>
          </a:prstGeom>
          <a:ln>
            <a:solidFill>
              <a:srgbClr val="163E64"/>
            </a:solidFill>
            <a:tailEnd type="triangle"/>
          </a:ln>
        </p:spPr>
        <p:style>
          <a:lnRef idx="2">
            <a:schemeClr val="accent1"/>
          </a:lnRef>
          <a:fillRef idx="0">
            <a:schemeClr val="accent1"/>
          </a:fillRef>
          <a:effectRef idx="1">
            <a:schemeClr val="accent1"/>
          </a:effectRef>
          <a:fontRef idx="minor">
            <a:schemeClr val="tx1"/>
          </a:fontRef>
        </p:style>
      </p:cxnSp>
      <p:grpSp>
        <p:nvGrpSpPr>
          <p:cNvPr id="15" name="그룹 14">
            <a:extLst>
              <a:ext uri="{FF2B5EF4-FFF2-40B4-BE49-F238E27FC236}">
                <a16:creationId xmlns:a16="http://schemas.microsoft.com/office/drawing/2014/main" id="{520E80D2-6D4E-CC97-9247-2E9DCC37A9DD}"/>
              </a:ext>
            </a:extLst>
          </p:cNvPr>
          <p:cNvGrpSpPr/>
          <p:nvPr/>
        </p:nvGrpSpPr>
        <p:grpSpPr>
          <a:xfrm>
            <a:off x="3934933" y="2170501"/>
            <a:ext cx="2344479" cy="1238896"/>
            <a:chOff x="9420542" y="2144550"/>
            <a:chExt cx="2344479" cy="1238896"/>
          </a:xfrm>
        </p:grpSpPr>
        <p:grpSp>
          <p:nvGrpSpPr>
            <p:cNvPr id="16" name="그룹 15">
              <a:extLst>
                <a:ext uri="{FF2B5EF4-FFF2-40B4-BE49-F238E27FC236}">
                  <a16:creationId xmlns:a16="http://schemas.microsoft.com/office/drawing/2014/main" id="{3E54CE0A-C721-BD1D-405E-F0F6BF3B00E3}"/>
                </a:ext>
              </a:extLst>
            </p:cNvPr>
            <p:cNvGrpSpPr/>
            <p:nvPr/>
          </p:nvGrpSpPr>
          <p:grpSpPr>
            <a:xfrm>
              <a:off x="9862244" y="2421471"/>
              <a:ext cx="1285285" cy="961975"/>
              <a:chOff x="9686375" y="2649220"/>
              <a:chExt cx="1285285" cy="961975"/>
            </a:xfrm>
          </p:grpSpPr>
          <p:pic>
            <p:nvPicPr>
              <p:cNvPr id="19" name="그림 18" descr="개 품종, 개, 잔디, 야외이(가) 표시된 사진&#10;&#10;자동 생성된 설명">
                <a:extLst>
                  <a:ext uri="{FF2B5EF4-FFF2-40B4-BE49-F238E27FC236}">
                    <a16:creationId xmlns:a16="http://schemas.microsoft.com/office/drawing/2014/main" id="{13C059E8-B012-2BE4-D54B-4A2AFAF1D49B}"/>
                  </a:ext>
                </a:extLst>
              </p:cNvPr>
              <p:cNvPicPr>
                <a:picLocks noChangeAspect="1"/>
              </p:cNvPicPr>
              <p:nvPr/>
            </p:nvPicPr>
            <p:blipFill rotWithShape="1">
              <a:blip r:embed="rId2">
                <a:extLst>
                  <a:ext uri="{28A0092B-C50C-407E-A947-70E740481C1C}">
                    <a14:useLocalDpi xmlns:a14="http://schemas.microsoft.com/office/drawing/2010/main" val="0"/>
                  </a:ext>
                </a:extLst>
              </a:blip>
              <a:srcRect l="2227" t="15232" b="11590"/>
              <a:stretch/>
            </p:blipFill>
            <p:spPr>
              <a:xfrm>
                <a:off x="9686375" y="2649220"/>
                <a:ext cx="1285285" cy="961975"/>
              </a:xfrm>
              <a:prstGeom prst="rect">
                <a:avLst/>
              </a:prstGeom>
            </p:spPr>
          </p:pic>
          <p:sp>
            <p:nvSpPr>
              <p:cNvPr id="20" name="직사각형 19">
                <a:extLst>
                  <a:ext uri="{FF2B5EF4-FFF2-40B4-BE49-F238E27FC236}">
                    <a16:creationId xmlns:a16="http://schemas.microsoft.com/office/drawing/2014/main" id="{F5B4648A-41EC-31E6-BEC2-4B819B09ED7D}"/>
                  </a:ext>
                </a:extLst>
              </p:cNvPr>
              <p:cNvSpPr/>
              <p:nvPr/>
            </p:nvSpPr>
            <p:spPr>
              <a:xfrm>
                <a:off x="9770992" y="2812341"/>
                <a:ext cx="337462" cy="67443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FD37DA3D-869E-2822-7370-BA52A386E7F2}"/>
                  </a:ext>
                </a:extLst>
              </p:cNvPr>
              <p:cNvSpPr/>
              <p:nvPr/>
            </p:nvSpPr>
            <p:spPr>
              <a:xfrm>
                <a:off x="9857373" y="2712972"/>
                <a:ext cx="686308" cy="28807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2755693-1EBB-2326-0DD1-94863C57988C}"/>
                  </a:ext>
                </a:extLst>
              </p:cNvPr>
              <p:cNvSpPr/>
              <p:nvPr/>
            </p:nvSpPr>
            <p:spPr>
              <a:xfrm>
                <a:off x="10009773" y="2865372"/>
                <a:ext cx="407140" cy="530710"/>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699E176D-6221-84AF-124F-7B87D153E8A1}"/>
                  </a:ext>
                </a:extLst>
              </p:cNvPr>
              <p:cNvSpPr/>
              <p:nvPr/>
            </p:nvSpPr>
            <p:spPr>
              <a:xfrm flipH="1" flipV="1">
                <a:off x="10279452" y="3001048"/>
                <a:ext cx="640185" cy="53744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a:extLst>
                <a:ext uri="{FF2B5EF4-FFF2-40B4-BE49-F238E27FC236}">
                  <a16:creationId xmlns:a16="http://schemas.microsoft.com/office/drawing/2014/main" id="{D09042C5-E7AB-9C83-6BA3-6CD45C87595B}"/>
                </a:ext>
              </a:extLst>
            </p:cNvPr>
            <p:cNvSpPr txBox="1"/>
            <p:nvPr/>
          </p:nvSpPr>
          <p:spPr>
            <a:xfrm>
              <a:off x="9420542" y="2144550"/>
              <a:ext cx="2344479" cy="276999"/>
            </a:xfrm>
            <a:prstGeom prst="rect">
              <a:avLst/>
            </a:prstGeom>
            <a:noFill/>
          </p:spPr>
          <p:txBody>
            <a:bodyPr wrap="square" rtlCol="0">
              <a:spAutoFit/>
            </a:bodyPr>
            <a:lstStyle/>
            <a:p>
              <a:pPr algn="ctr"/>
              <a:r>
                <a:rPr lang="en-US" altLang="ko-KR" sz="1200"/>
                <a:t>Extract region proposal</a:t>
              </a:r>
              <a:endParaRPr lang="ko-KR" altLang="en-US" sz="1200"/>
            </a:p>
          </p:txBody>
        </p:sp>
      </p:grpSp>
      <p:cxnSp>
        <p:nvCxnSpPr>
          <p:cNvPr id="24" name="직선 화살표 연결선 23">
            <a:extLst>
              <a:ext uri="{FF2B5EF4-FFF2-40B4-BE49-F238E27FC236}">
                <a16:creationId xmlns:a16="http://schemas.microsoft.com/office/drawing/2014/main" id="{13E303FB-535E-799C-9F98-CCF696E54DDD}"/>
              </a:ext>
            </a:extLst>
          </p:cNvPr>
          <p:cNvCxnSpPr>
            <a:cxnSpLocks/>
            <a:stCxn id="7" idx="3"/>
            <a:endCxn id="19" idx="1"/>
          </p:cNvCxnSpPr>
          <p:nvPr/>
        </p:nvCxnSpPr>
        <p:spPr>
          <a:xfrm flipV="1">
            <a:off x="3567074" y="2928410"/>
            <a:ext cx="809561" cy="4964"/>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직사각형 24">
            <a:extLst>
              <a:ext uri="{FF2B5EF4-FFF2-40B4-BE49-F238E27FC236}">
                <a16:creationId xmlns:a16="http://schemas.microsoft.com/office/drawing/2014/main" id="{6F42D4A3-03C4-3262-CE8A-09DD67223CFB}"/>
              </a:ext>
            </a:extLst>
          </p:cNvPr>
          <p:cNvSpPr/>
          <p:nvPr/>
        </p:nvSpPr>
        <p:spPr>
          <a:xfrm>
            <a:off x="1446028" y="4242040"/>
            <a:ext cx="2259419" cy="4678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b="1">
                <a:solidFill>
                  <a:schemeClr val="tx1"/>
                </a:solidFill>
              </a:rPr>
              <a:t>RoI pooling layer</a:t>
            </a:r>
            <a:endParaRPr lang="ko-KR" altLang="en-US" b="1">
              <a:solidFill>
                <a:schemeClr val="tx1"/>
              </a:solidFill>
            </a:endParaRPr>
          </a:p>
        </p:txBody>
      </p:sp>
      <p:cxnSp>
        <p:nvCxnSpPr>
          <p:cNvPr id="26" name="직선 화살표 연결선 25">
            <a:extLst>
              <a:ext uri="{FF2B5EF4-FFF2-40B4-BE49-F238E27FC236}">
                <a16:creationId xmlns:a16="http://schemas.microsoft.com/office/drawing/2014/main" id="{7FC9088D-986A-9F7F-E70B-4C3069CB16AB}"/>
              </a:ext>
            </a:extLst>
          </p:cNvPr>
          <p:cNvCxnSpPr>
            <a:cxnSpLocks/>
            <a:stCxn id="8" idx="2"/>
            <a:endCxn id="25" idx="0"/>
          </p:cNvCxnSpPr>
          <p:nvPr/>
        </p:nvCxnSpPr>
        <p:spPr>
          <a:xfrm flipH="1">
            <a:off x="2575738" y="3938580"/>
            <a:ext cx="2397" cy="303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연결선: 꺾임 26">
            <a:extLst>
              <a:ext uri="{FF2B5EF4-FFF2-40B4-BE49-F238E27FC236}">
                <a16:creationId xmlns:a16="http://schemas.microsoft.com/office/drawing/2014/main" id="{34174536-E5DD-1457-508F-F294276FB9A9}"/>
              </a:ext>
            </a:extLst>
          </p:cNvPr>
          <p:cNvCxnSpPr>
            <a:stCxn id="19" idx="2"/>
            <a:endCxn id="8" idx="3"/>
          </p:cNvCxnSpPr>
          <p:nvPr/>
        </p:nvCxnSpPr>
        <p:spPr>
          <a:xfrm rot="5400000">
            <a:off x="4028530" y="2713915"/>
            <a:ext cx="295267" cy="1686231"/>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5" name="직사각형 34">
            <a:extLst>
              <a:ext uri="{FF2B5EF4-FFF2-40B4-BE49-F238E27FC236}">
                <a16:creationId xmlns:a16="http://schemas.microsoft.com/office/drawing/2014/main" id="{65B06B2C-E673-6374-96AE-3C25346713B5}"/>
              </a:ext>
            </a:extLst>
          </p:cNvPr>
          <p:cNvSpPr/>
          <p:nvPr/>
        </p:nvSpPr>
        <p:spPr>
          <a:xfrm>
            <a:off x="2645611" y="5611571"/>
            <a:ext cx="2532321" cy="6239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Bounding-box regression</a:t>
            </a:r>
            <a:endParaRPr lang="ko-KR" altLang="en-US">
              <a:solidFill>
                <a:schemeClr val="tx1"/>
              </a:solidFill>
            </a:endParaRPr>
          </a:p>
        </p:txBody>
      </p:sp>
      <p:cxnSp>
        <p:nvCxnSpPr>
          <p:cNvPr id="38" name="직선 화살표 연결선 37">
            <a:extLst>
              <a:ext uri="{FF2B5EF4-FFF2-40B4-BE49-F238E27FC236}">
                <a16:creationId xmlns:a16="http://schemas.microsoft.com/office/drawing/2014/main" id="{6E0AC6FC-986C-7B11-30BD-B1A4F2CAE8F3}"/>
              </a:ext>
            </a:extLst>
          </p:cNvPr>
          <p:cNvCxnSpPr>
            <a:cxnSpLocks/>
            <a:stCxn id="25" idx="2"/>
            <a:endCxn id="35" idx="0"/>
          </p:cNvCxnSpPr>
          <p:nvPr/>
        </p:nvCxnSpPr>
        <p:spPr>
          <a:xfrm>
            <a:off x="2575738" y="4709868"/>
            <a:ext cx="1336034" cy="901703"/>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91499057-4814-9473-9401-9C4504A50C83}"/>
              </a:ext>
            </a:extLst>
          </p:cNvPr>
          <p:cNvSpPr txBox="1"/>
          <p:nvPr/>
        </p:nvSpPr>
        <p:spPr>
          <a:xfrm>
            <a:off x="5909557" y="2966782"/>
            <a:ext cx="5898796" cy="3139321"/>
          </a:xfrm>
          <a:prstGeom prst="rect">
            <a:avLst/>
          </a:prstGeom>
          <a:noFill/>
        </p:spPr>
        <p:txBody>
          <a:bodyPr wrap="square">
            <a:spAutoFit/>
          </a:bodyPr>
          <a:lstStyle/>
          <a:p>
            <a:r>
              <a:rPr lang="en-US" altLang="ko-KR" b="1">
                <a:solidFill>
                  <a:schemeClr val="tx1"/>
                </a:solidFill>
              </a:rPr>
              <a:t>RoI(Resion of Interest) Pooling layer</a:t>
            </a:r>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endParaRPr lang="en-US" altLang="ko-KR" i="1">
              <a:latin typeface="Cambria Math" panose="02040503050406030204" pitchFamily="18" charset="0"/>
              <a:ea typeface="Cambria Math" panose="02040503050406030204" pitchFamily="18" charset="0"/>
            </a:endParaRPr>
          </a:p>
          <a:p>
            <a:r>
              <a:rPr lang="ko-KR" altLang="en-US">
                <a:solidFill>
                  <a:schemeClr val="tx1"/>
                </a:solidFill>
              </a:rPr>
              <a:t>The same data that has passed through CNN can be used in </a:t>
            </a:r>
            <a:r>
              <a:rPr lang="en-US" altLang="ko-KR">
                <a:solidFill>
                  <a:schemeClr val="tx1"/>
                </a:solidFill>
              </a:rPr>
              <a:t>Classifiers</a:t>
            </a:r>
            <a:r>
              <a:rPr lang="ko-KR" altLang="en-US">
                <a:solidFill>
                  <a:schemeClr val="tx1"/>
                </a:solidFill>
              </a:rPr>
              <a:t> and </a:t>
            </a:r>
            <a:r>
              <a:rPr lang="en-US" altLang="ko-KR">
                <a:solidFill>
                  <a:schemeClr val="tx1"/>
                </a:solidFill>
              </a:rPr>
              <a:t>Bounding-box regression.</a:t>
            </a:r>
            <a:endParaRPr lang="ko-KR" altLang="en-US">
              <a:solidFill>
                <a:schemeClr val="tx1"/>
              </a:solidFill>
            </a:endParaRPr>
          </a:p>
          <a:p>
            <a:endParaRPr lang="en-US" altLang="ko-KR"/>
          </a:p>
        </p:txBody>
      </p:sp>
      <p:graphicFrame>
        <p:nvGraphicFramePr>
          <p:cNvPr id="49" name="표 48">
            <a:extLst>
              <a:ext uri="{FF2B5EF4-FFF2-40B4-BE49-F238E27FC236}">
                <a16:creationId xmlns:a16="http://schemas.microsoft.com/office/drawing/2014/main" id="{36966197-A523-2A28-5382-D18E335AC746}"/>
              </a:ext>
            </a:extLst>
          </p:cNvPr>
          <p:cNvGraphicFramePr>
            <a:graphicFrameLocks noGrp="1"/>
          </p:cNvGraphicFramePr>
          <p:nvPr>
            <p:extLst>
              <p:ext uri="{D42A27DB-BD31-4B8C-83A1-F6EECF244321}">
                <p14:modId xmlns:p14="http://schemas.microsoft.com/office/powerpoint/2010/main" val="2746878691"/>
              </p:ext>
            </p:extLst>
          </p:nvPr>
        </p:nvGraphicFramePr>
        <p:xfrm>
          <a:off x="6158464" y="3625574"/>
          <a:ext cx="2448054" cy="1257300"/>
        </p:xfrm>
        <a:graphic>
          <a:graphicData uri="http://schemas.openxmlformats.org/drawingml/2006/table">
            <a:tbl>
              <a:tblPr firstRow="1" bandRow="1">
                <a:tableStyleId>{5940675A-B579-460E-94D1-54222C63F5DA}</a:tableStyleId>
              </a:tblPr>
              <a:tblGrid>
                <a:gridCol w="349722">
                  <a:extLst>
                    <a:ext uri="{9D8B030D-6E8A-4147-A177-3AD203B41FA5}">
                      <a16:colId xmlns:a16="http://schemas.microsoft.com/office/drawing/2014/main" val="3784089893"/>
                    </a:ext>
                  </a:extLst>
                </a:gridCol>
                <a:gridCol w="349722">
                  <a:extLst>
                    <a:ext uri="{9D8B030D-6E8A-4147-A177-3AD203B41FA5}">
                      <a16:colId xmlns:a16="http://schemas.microsoft.com/office/drawing/2014/main" val="166178417"/>
                    </a:ext>
                  </a:extLst>
                </a:gridCol>
                <a:gridCol w="349722">
                  <a:extLst>
                    <a:ext uri="{9D8B030D-6E8A-4147-A177-3AD203B41FA5}">
                      <a16:colId xmlns:a16="http://schemas.microsoft.com/office/drawing/2014/main" val="3336698970"/>
                    </a:ext>
                  </a:extLst>
                </a:gridCol>
                <a:gridCol w="349722">
                  <a:extLst>
                    <a:ext uri="{9D8B030D-6E8A-4147-A177-3AD203B41FA5}">
                      <a16:colId xmlns:a16="http://schemas.microsoft.com/office/drawing/2014/main" val="38955271"/>
                    </a:ext>
                  </a:extLst>
                </a:gridCol>
                <a:gridCol w="349722">
                  <a:extLst>
                    <a:ext uri="{9D8B030D-6E8A-4147-A177-3AD203B41FA5}">
                      <a16:colId xmlns:a16="http://schemas.microsoft.com/office/drawing/2014/main" val="204874981"/>
                    </a:ext>
                  </a:extLst>
                </a:gridCol>
                <a:gridCol w="349722">
                  <a:extLst>
                    <a:ext uri="{9D8B030D-6E8A-4147-A177-3AD203B41FA5}">
                      <a16:colId xmlns:a16="http://schemas.microsoft.com/office/drawing/2014/main" val="160562313"/>
                    </a:ext>
                  </a:extLst>
                </a:gridCol>
                <a:gridCol w="349722">
                  <a:extLst>
                    <a:ext uri="{9D8B030D-6E8A-4147-A177-3AD203B41FA5}">
                      <a16:colId xmlns:a16="http://schemas.microsoft.com/office/drawing/2014/main" val="641968220"/>
                    </a:ext>
                  </a:extLst>
                </a:gridCol>
              </a:tblGrid>
              <a:tr h="228108">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3455644983"/>
                  </a:ext>
                </a:extLst>
              </a:tr>
              <a:tr h="228108">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534060314"/>
                  </a:ext>
                </a:extLst>
              </a:tr>
              <a:tr h="228108">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2721602109"/>
                  </a:ext>
                </a:extLst>
              </a:tr>
              <a:tr h="228108">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3803837310"/>
                  </a:ext>
                </a:extLst>
              </a:tr>
              <a:tr h="228108">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3671523663"/>
                  </a:ext>
                </a:extLst>
              </a:tr>
            </a:tbl>
          </a:graphicData>
        </a:graphic>
      </p:graphicFrame>
      <p:graphicFrame>
        <p:nvGraphicFramePr>
          <p:cNvPr id="50" name="표 49">
            <a:extLst>
              <a:ext uri="{FF2B5EF4-FFF2-40B4-BE49-F238E27FC236}">
                <a16:creationId xmlns:a16="http://schemas.microsoft.com/office/drawing/2014/main" id="{58F58B7E-719A-3B83-1F21-198815AB6715}"/>
              </a:ext>
            </a:extLst>
          </p:cNvPr>
          <p:cNvGraphicFramePr>
            <a:graphicFrameLocks noGrp="1"/>
          </p:cNvGraphicFramePr>
          <p:nvPr>
            <p:extLst>
              <p:ext uri="{D42A27DB-BD31-4B8C-83A1-F6EECF244321}">
                <p14:modId xmlns:p14="http://schemas.microsoft.com/office/powerpoint/2010/main" val="2678407660"/>
              </p:ext>
            </p:extLst>
          </p:nvPr>
        </p:nvGraphicFramePr>
        <p:xfrm>
          <a:off x="9957064" y="3864850"/>
          <a:ext cx="1553484" cy="754380"/>
        </p:xfrm>
        <a:graphic>
          <a:graphicData uri="http://schemas.openxmlformats.org/drawingml/2006/table">
            <a:tbl>
              <a:tblPr firstRow="1" bandRow="1">
                <a:tableStyleId>{5940675A-B579-460E-94D1-54222C63F5DA}</a:tableStyleId>
              </a:tblPr>
              <a:tblGrid>
                <a:gridCol w="517828">
                  <a:extLst>
                    <a:ext uri="{9D8B030D-6E8A-4147-A177-3AD203B41FA5}">
                      <a16:colId xmlns:a16="http://schemas.microsoft.com/office/drawing/2014/main" val="3366674075"/>
                    </a:ext>
                  </a:extLst>
                </a:gridCol>
                <a:gridCol w="517828">
                  <a:extLst>
                    <a:ext uri="{9D8B030D-6E8A-4147-A177-3AD203B41FA5}">
                      <a16:colId xmlns:a16="http://schemas.microsoft.com/office/drawing/2014/main" val="3700512902"/>
                    </a:ext>
                  </a:extLst>
                </a:gridCol>
                <a:gridCol w="517828">
                  <a:extLst>
                    <a:ext uri="{9D8B030D-6E8A-4147-A177-3AD203B41FA5}">
                      <a16:colId xmlns:a16="http://schemas.microsoft.com/office/drawing/2014/main" val="621451793"/>
                    </a:ext>
                  </a:extLst>
                </a:gridCol>
              </a:tblGrid>
              <a:tr h="154304">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2110932855"/>
                  </a:ext>
                </a:extLst>
              </a:tr>
              <a:tr h="154304">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3959241069"/>
                  </a:ext>
                </a:extLst>
              </a:tr>
              <a:tr h="154304">
                <a:tc>
                  <a:txBody>
                    <a:bodyPr/>
                    <a:lstStyle/>
                    <a:p>
                      <a:pPr latinLnBrk="1"/>
                      <a:endParaRPr lang="ko-KR" altLang="en-US" sz="1050"/>
                    </a:p>
                  </a:txBody>
                  <a:tcPr/>
                </a:tc>
                <a:tc>
                  <a:txBody>
                    <a:bodyPr/>
                    <a:lstStyle/>
                    <a:p>
                      <a:pPr latinLnBrk="1"/>
                      <a:endParaRPr lang="ko-KR" altLang="en-US" sz="1050"/>
                    </a:p>
                  </a:txBody>
                  <a:tcPr/>
                </a:tc>
                <a:tc>
                  <a:txBody>
                    <a:bodyPr/>
                    <a:lstStyle/>
                    <a:p>
                      <a:pPr latinLnBrk="1"/>
                      <a:endParaRPr lang="ko-KR" altLang="en-US" sz="1050"/>
                    </a:p>
                  </a:txBody>
                  <a:tcPr/>
                </a:tc>
                <a:extLst>
                  <a:ext uri="{0D108BD9-81ED-4DB2-BD59-A6C34878D82A}">
                    <a16:rowId xmlns:a16="http://schemas.microsoft.com/office/drawing/2014/main" val="1905333828"/>
                  </a:ext>
                </a:extLst>
              </a:tr>
            </a:tbl>
          </a:graphicData>
        </a:graphic>
      </p:graphicFrame>
      <p:sp>
        <p:nvSpPr>
          <p:cNvPr id="51" name="화살표: 오른쪽 50">
            <a:extLst>
              <a:ext uri="{FF2B5EF4-FFF2-40B4-BE49-F238E27FC236}">
                <a16:creationId xmlns:a16="http://schemas.microsoft.com/office/drawing/2014/main" id="{546D7A17-8B38-A683-69DA-64B2A4CCAABD}"/>
              </a:ext>
            </a:extLst>
          </p:cNvPr>
          <p:cNvSpPr/>
          <p:nvPr/>
        </p:nvSpPr>
        <p:spPr>
          <a:xfrm>
            <a:off x="9131536" y="4107350"/>
            <a:ext cx="372140" cy="2281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a:extLst>
              <a:ext uri="{FF2B5EF4-FFF2-40B4-BE49-F238E27FC236}">
                <a16:creationId xmlns:a16="http://schemas.microsoft.com/office/drawing/2014/main" id="{F3F78365-DD98-1B55-F70D-33C2682C0ADC}"/>
              </a:ext>
            </a:extLst>
          </p:cNvPr>
          <p:cNvSpPr txBox="1"/>
          <p:nvPr/>
        </p:nvSpPr>
        <p:spPr>
          <a:xfrm>
            <a:off x="8661433" y="3734336"/>
            <a:ext cx="1240715" cy="307777"/>
          </a:xfrm>
          <a:prstGeom prst="rect">
            <a:avLst/>
          </a:prstGeom>
          <a:noFill/>
        </p:spPr>
        <p:txBody>
          <a:bodyPr wrap="square" rtlCol="0">
            <a:spAutoFit/>
          </a:bodyPr>
          <a:lstStyle/>
          <a:p>
            <a:pPr algn="ctr"/>
            <a:r>
              <a:rPr lang="en-US" altLang="ko-KR" sz="1400"/>
              <a:t>Max pooling</a:t>
            </a:r>
            <a:endParaRPr lang="ko-KR" altLang="en-US" sz="1400"/>
          </a:p>
        </p:txBody>
      </p:sp>
      <p:grpSp>
        <p:nvGrpSpPr>
          <p:cNvPr id="79" name="그룹 78">
            <a:extLst>
              <a:ext uri="{FF2B5EF4-FFF2-40B4-BE49-F238E27FC236}">
                <a16:creationId xmlns:a16="http://schemas.microsoft.com/office/drawing/2014/main" id="{3A5EACF4-29A8-3C64-7C36-B383558B167A}"/>
              </a:ext>
            </a:extLst>
          </p:cNvPr>
          <p:cNvGrpSpPr/>
          <p:nvPr/>
        </p:nvGrpSpPr>
        <p:grpSpPr>
          <a:xfrm>
            <a:off x="6096000" y="3623700"/>
            <a:ext cx="2510518" cy="1315123"/>
            <a:chOff x="6096000" y="3623700"/>
            <a:chExt cx="2510518" cy="1315123"/>
          </a:xfrm>
        </p:grpSpPr>
        <p:cxnSp>
          <p:nvCxnSpPr>
            <p:cNvPr id="63" name="직선 화살표 연결선 62">
              <a:extLst>
                <a:ext uri="{FF2B5EF4-FFF2-40B4-BE49-F238E27FC236}">
                  <a16:creationId xmlns:a16="http://schemas.microsoft.com/office/drawing/2014/main" id="{66E660A9-769E-D11A-6F32-F7A7C6A72A1D}"/>
                </a:ext>
              </a:extLst>
            </p:cNvPr>
            <p:cNvCxnSpPr>
              <a:cxnSpLocks/>
            </p:cNvCxnSpPr>
            <p:nvPr/>
          </p:nvCxnSpPr>
          <p:spPr>
            <a:xfrm>
              <a:off x="6158464" y="4938823"/>
              <a:ext cx="2448054"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직선 화살표 연결선 63">
              <a:extLst>
                <a:ext uri="{FF2B5EF4-FFF2-40B4-BE49-F238E27FC236}">
                  <a16:creationId xmlns:a16="http://schemas.microsoft.com/office/drawing/2014/main" id="{DE8A784C-1767-CAE6-B14F-4E1E2AB7ED2E}"/>
                </a:ext>
              </a:extLst>
            </p:cNvPr>
            <p:cNvCxnSpPr>
              <a:cxnSpLocks/>
            </p:cNvCxnSpPr>
            <p:nvPr/>
          </p:nvCxnSpPr>
          <p:spPr>
            <a:xfrm>
              <a:off x="6096000" y="3625574"/>
              <a:ext cx="0" cy="12573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직사각형 68">
              <a:extLst>
                <a:ext uri="{FF2B5EF4-FFF2-40B4-BE49-F238E27FC236}">
                  <a16:creationId xmlns:a16="http://schemas.microsoft.com/office/drawing/2014/main" id="{8620D3BF-ED33-9A3C-6FA8-F12C770F21B3}"/>
                </a:ext>
              </a:extLst>
            </p:cNvPr>
            <p:cNvSpPr/>
            <p:nvPr/>
          </p:nvSpPr>
          <p:spPr>
            <a:xfrm>
              <a:off x="6158464" y="3625574"/>
              <a:ext cx="710168" cy="510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13A99805-20DB-FCB7-334B-7875FD48F226}"/>
                </a:ext>
              </a:extLst>
            </p:cNvPr>
            <p:cNvSpPr/>
            <p:nvPr/>
          </p:nvSpPr>
          <p:spPr>
            <a:xfrm>
              <a:off x="6858679" y="3625574"/>
              <a:ext cx="710168" cy="510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4E16EF5D-0FDC-12A7-2B22-AAD1E53DE8E6}"/>
                </a:ext>
              </a:extLst>
            </p:cNvPr>
            <p:cNvSpPr/>
            <p:nvPr/>
          </p:nvSpPr>
          <p:spPr>
            <a:xfrm>
              <a:off x="7558893" y="3623700"/>
              <a:ext cx="1047619" cy="51000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D77C2158-A452-A5D8-2F8C-DE8F69F94DDD}"/>
                </a:ext>
              </a:extLst>
            </p:cNvPr>
            <p:cNvSpPr/>
            <p:nvPr/>
          </p:nvSpPr>
          <p:spPr>
            <a:xfrm>
              <a:off x="6158465" y="4135576"/>
              <a:ext cx="710168" cy="4836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65319B34-7B84-AD50-676A-9BF4501AFAC8}"/>
                </a:ext>
              </a:extLst>
            </p:cNvPr>
            <p:cNvSpPr/>
            <p:nvPr/>
          </p:nvSpPr>
          <p:spPr>
            <a:xfrm>
              <a:off x="6858679" y="4137450"/>
              <a:ext cx="700208" cy="4817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57209210-729D-923F-4A3F-4C159E37B461}"/>
                </a:ext>
              </a:extLst>
            </p:cNvPr>
            <p:cNvSpPr/>
            <p:nvPr/>
          </p:nvSpPr>
          <p:spPr>
            <a:xfrm>
              <a:off x="7568847" y="4135576"/>
              <a:ext cx="1035656" cy="4836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DF58D3AA-8B89-D593-04BC-D2E3ECADB11E}"/>
                </a:ext>
              </a:extLst>
            </p:cNvPr>
            <p:cNvSpPr/>
            <p:nvPr/>
          </p:nvSpPr>
          <p:spPr>
            <a:xfrm>
              <a:off x="6158464" y="4617352"/>
              <a:ext cx="690255" cy="2655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4A7A3DD7-AC99-1E22-5BC4-A368B25BF3C4}"/>
                </a:ext>
              </a:extLst>
            </p:cNvPr>
            <p:cNvSpPr/>
            <p:nvPr/>
          </p:nvSpPr>
          <p:spPr>
            <a:xfrm>
              <a:off x="6863655" y="4618289"/>
              <a:ext cx="690255" cy="26552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직사각형 77">
              <a:extLst>
                <a:ext uri="{FF2B5EF4-FFF2-40B4-BE49-F238E27FC236}">
                  <a16:creationId xmlns:a16="http://schemas.microsoft.com/office/drawing/2014/main" id="{CB13607B-DB35-7BB0-A43D-60ACF3C3888E}"/>
                </a:ext>
              </a:extLst>
            </p:cNvPr>
            <p:cNvSpPr/>
            <p:nvPr/>
          </p:nvSpPr>
          <p:spPr>
            <a:xfrm>
              <a:off x="7568846" y="4617352"/>
              <a:ext cx="1035656" cy="2655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F6C8499-E061-4323-C768-7AE4C076BFC7}"/>
                  </a:ext>
                </a:extLst>
              </p:cNvPr>
              <p:cNvSpPr txBox="1"/>
              <p:nvPr/>
            </p:nvSpPr>
            <p:spPr>
              <a:xfrm>
                <a:off x="7253289" y="4891580"/>
                <a:ext cx="258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𝑤</m:t>
                      </m:r>
                    </m:oMath>
                  </m:oMathPara>
                </a14:m>
                <a:endParaRPr lang="ko-KR" altLang="en-US"/>
              </a:p>
            </p:txBody>
          </p:sp>
        </mc:Choice>
        <mc:Fallback xmlns="">
          <p:sp>
            <p:nvSpPr>
              <p:cNvPr id="80" name="TextBox 79">
                <a:extLst>
                  <a:ext uri="{FF2B5EF4-FFF2-40B4-BE49-F238E27FC236}">
                    <a16:creationId xmlns:a16="http://schemas.microsoft.com/office/drawing/2014/main" id="{7F6C8499-E061-4323-C768-7AE4C076BFC7}"/>
                  </a:ext>
                </a:extLst>
              </p:cNvPr>
              <p:cNvSpPr txBox="1">
                <a:spLocks noRot="1" noChangeAspect="1" noMove="1" noResize="1" noEditPoints="1" noAdjustHandles="1" noChangeArrowheads="1" noChangeShapeType="1" noTextEdit="1"/>
              </p:cNvSpPr>
              <p:nvPr/>
            </p:nvSpPr>
            <p:spPr>
              <a:xfrm>
                <a:off x="7253289" y="4891580"/>
                <a:ext cx="258404" cy="276999"/>
              </a:xfrm>
              <a:prstGeom prst="rect">
                <a:avLst/>
              </a:prstGeom>
              <a:blipFill>
                <a:blip r:embed="rId3"/>
                <a:stretch>
                  <a:fillRect l="-7143" r="-7143" b="-217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327337F-D67B-E6AB-62BE-A3B6B1C73AF9}"/>
                  </a:ext>
                </a:extLst>
              </p:cNvPr>
              <p:cNvSpPr txBox="1"/>
              <p:nvPr/>
            </p:nvSpPr>
            <p:spPr>
              <a:xfrm>
                <a:off x="5889580" y="4133702"/>
                <a:ext cx="213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h</m:t>
                      </m:r>
                    </m:oMath>
                  </m:oMathPara>
                </a14:m>
                <a:endParaRPr lang="ko-KR" altLang="en-US"/>
              </a:p>
            </p:txBody>
          </p:sp>
        </mc:Choice>
        <mc:Fallback xmlns="">
          <p:sp>
            <p:nvSpPr>
              <p:cNvPr id="81" name="TextBox 80">
                <a:extLst>
                  <a:ext uri="{FF2B5EF4-FFF2-40B4-BE49-F238E27FC236}">
                    <a16:creationId xmlns:a16="http://schemas.microsoft.com/office/drawing/2014/main" id="{E327337F-D67B-E6AB-62BE-A3B6B1C73AF9}"/>
                  </a:ext>
                </a:extLst>
              </p:cNvPr>
              <p:cNvSpPr txBox="1">
                <a:spLocks noRot="1" noChangeAspect="1" noMove="1" noResize="1" noEditPoints="1" noAdjustHandles="1" noChangeArrowheads="1" noChangeShapeType="1" noTextEdit="1"/>
              </p:cNvSpPr>
              <p:nvPr/>
            </p:nvSpPr>
            <p:spPr>
              <a:xfrm>
                <a:off x="5889580" y="4133702"/>
                <a:ext cx="213969" cy="276999"/>
              </a:xfrm>
              <a:prstGeom prst="rect">
                <a:avLst/>
              </a:prstGeom>
              <a:blipFill>
                <a:blip r:embed="rId4"/>
                <a:stretch>
                  <a:fillRect l="-20000" r="-20000" b="-10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23E1EF1-AC19-16FD-BCB2-077CB227C248}"/>
                  </a:ext>
                </a:extLst>
              </p:cNvPr>
              <p:cNvSpPr txBox="1"/>
              <p:nvPr/>
            </p:nvSpPr>
            <p:spPr>
              <a:xfrm>
                <a:off x="9636813" y="4115724"/>
                <a:ext cx="256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𝐻</m:t>
                      </m:r>
                    </m:oMath>
                  </m:oMathPara>
                </a14:m>
                <a:endParaRPr lang="ko-KR" altLang="en-US"/>
              </a:p>
            </p:txBody>
          </p:sp>
        </mc:Choice>
        <mc:Fallback xmlns="">
          <p:sp>
            <p:nvSpPr>
              <p:cNvPr id="82" name="TextBox 81">
                <a:extLst>
                  <a:ext uri="{FF2B5EF4-FFF2-40B4-BE49-F238E27FC236}">
                    <a16:creationId xmlns:a16="http://schemas.microsoft.com/office/drawing/2014/main" id="{D23E1EF1-AC19-16FD-BCB2-077CB227C248}"/>
                  </a:ext>
                </a:extLst>
              </p:cNvPr>
              <p:cNvSpPr txBox="1">
                <a:spLocks noRot="1" noChangeAspect="1" noMove="1" noResize="1" noEditPoints="1" noAdjustHandles="1" noChangeArrowheads="1" noChangeShapeType="1" noTextEdit="1"/>
              </p:cNvSpPr>
              <p:nvPr/>
            </p:nvSpPr>
            <p:spPr>
              <a:xfrm>
                <a:off x="9636813" y="4115724"/>
                <a:ext cx="256801" cy="276999"/>
              </a:xfrm>
              <a:prstGeom prst="rect">
                <a:avLst/>
              </a:prstGeom>
              <a:blipFill>
                <a:blip r:embed="rId5"/>
                <a:stretch>
                  <a:fillRect l="-16667" r="-14286" b="-1087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A734952-6528-1BCA-C978-DBABEB46F87F}"/>
                  </a:ext>
                </a:extLst>
              </p:cNvPr>
              <p:cNvSpPr txBox="1"/>
              <p:nvPr/>
            </p:nvSpPr>
            <p:spPr>
              <a:xfrm>
                <a:off x="10626467" y="4669743"/>
                <a:ext cx="310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𝑊</m:t>
                      </m:r>
                    </m:oMath>
                  </m:oMathPara>
                </a14:m>
                <a:endParaRPr lang="ko-KR" altLang="en-US"/>
              </a:p>
            </p:txBody>
          </p:sp>
        </mc:Choice>
        <mc:Fallback xmlns="">
          <p:sp>
            <p:nvSpPr>
              <p:cNvPr id="83" name="TextBox 82">
                <a:extLst>
                  <a:ext uri="{FF2B5EF4-FFF2-40B4-BE49-F238E27FC236}">
                    <a16:creationId xmlns:a16="http://schemas.microsoft.com/office/drawing/2014/main" id="{FA734952-6528-1BCA-C978-DBABEB46F87F}"/>
                  </a:ext>
                </a:extLst>
              </p:cNvPr>
              <p:cNvSpPr txBox="1">
                <a:spLocks noRot="1" noChangeAspect="1" noMove="1" noResize="1" noEditPoints="1" noAdjustHandles="1" noChangeArrowheads="1" noChangeShapeType="1" noTextEdit="1"/>
              </p:cNvSpPr>
              <p:nvPr/>
            </p:nvSpPr>
            <p:spPr>
              <a:xfrm>
                <a:off x="10626467" y="4669743"/>
                <a:ext cx="310406" cy="276999"/>
              </a:xfrm>
              <a:prstGeom prst="rect">
                <a:avLst/>
              </a:prstGeom>
              <a:blipFill>
                <a:blip r:embed="rId6"/>
                <a:stretch>
                  <a:fillRect l="-11765" r="-11765" b="-13333"/>
                </a:stretch>
              </a:blipFill>
            </p:spPr>
            <p:txBody>
              <a:bodyPr/>
              <a:lstStyle/>
              <a:p>
                <a:r>
                  <a:rPr lang="ko-KR" altLang="en-US">
                    <a:noFill/>
                  </a:rPr>
                  <a:t> </a:t>
                </a:r>
              </a:p>
            </p:txBody>
          </p:sp>
        </mc:Fallback>
      </mc:AlternateContent>
      <p:cxnSp>
        <p:nvCxnSpPr>
          <p:cNvPr id="85" name="직선 화살표 연결선 84">
            <a:extLst>
              <a:ext uri="{FF2B5EF4-FFF2-40B4-BE49-F238E27FC236}">
                <a16:creationId xmlns:a16="http://schemas.microsoft.com/office/drawing/2014/main" id="{1615EFFF-B5EC-12FF-6032-83595E51CA24}"/>
              </a:ext>
            </a:extLst>
          </p:cNvPr>
          <p:cNvCxnSpPr/>
          <p:nvPr/>
        </p:nvCxnSpPr>
        <p:spPr>
          <a:xfrm>
            <a:off x="9957064" y="4672299"/>
            <a:ext cx="1553484"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직선 화살표 연결선 86">
            <a:extLst>
              <a:ext uri="{FF2B5EF4-FFF2-40B4-BE49-F238E27FC236}">
                <a16:creationId xmlns:a16="http://schemas.microsoft.com/office/drawing/2014/main" id="{4D08419D-4B60-FE35-BFC0-79771487434C}"/>
              </a:ext>
            </a:extLst>
          </p:cNvPr>
          <p:cNvCxnSpPr>
            <a:stCxn id="61" idx="3"/>
          </p:cNvCxnSpPr>
          <p:nvPr/>
        </p:nvCxnSpPr>
        <p:spPr>
          <a:xfrm>
            <a:off x="9902148" y="3888225"/>
            <a:ext cx="0" cy="72912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47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7</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989C5EB8-1C13-217C-B7AB-C584C8D729F2}"/>
              </a:ext>
            </a:extLst>
          </p:cNvPr>
          <p:cNvSpPr txBox="1"/>
          <p:nvPr/>
        </p:nvSpPr>
        <p:spPr>
          <a:xfrm>
            <a:off x="842282" y="1345019"/>
            <a:ext cx="6318746" cy="369332"/>
          </a:xfrm>
          <a:prstGeom prst="rect">
            <a:avLst/>
          </a:prstGeom>
          <a:noFill/>
        </p:spPr>
        <p:txBody>
          <a:bodyPr wrap="square" rtlCol="0">
            <a:spAutoFit/>
          </a:bodyPr>
          <a:lstStyle/>
          <a:p>
            <a:r>
              <a:rPr lang="en-US" altLang="ko-KR" b="1"/>
              <a:t>Loss Function of Fast R-CNN (Multi task loss)</a:t>
            </a:r>
            <a:endParaRPr lang="ko-KR" altLang="en-US" b="1"/>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77AF19-5CD3-8285-0D7B-5947E6609941}"/>
                  </a:ext>
                </a:extLst>
              </p:cNvPr>
              <p:cNvSpPr txBox="1"/>
              <p:nvPr/>
            </p:nvSpPr>
            <p:spPr>
              <a:xfrm>
                <a:off x="2708156" y="2118476"/>
                <a:ext cx="51585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𝐿</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𝑢</m:t>
                          </m:r>
                          <m:r>
                            <a:rPr lang="en-US" altLang="ko-KR" sz="2000" b="0" i="1" smtClean="0">
                              <a:latin typeface="Cambria Math" panose="02040503050406030204" pitchFamily="18" charset="0"/>
                            </a:rPr>
                            <m:t>,</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𝑢</m:t>
                              </m:r>
                            </m:sup>
                          </m:sSup>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𝑣</m:t>
                          </m:r>
                        </m:e>
                      </m:d>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𝐿</m:t>
                          </m:r>
                        </m:e>
                        <m:sub>
                          <m:r>
                            <a:rPr lang="en-US" altLang="ko-KR" sz="2000" b="0" i="1" smtClean="0">
                              <a:latin typeface="Cambria Math" panose="02040503050406030204" pitchFamily="18" charset="0"/>
                            </a:rPr>
                            <m:t>𝑐𝑙𝑠</m:t>
                          </m:r>
                        </m:sub>
                      </m:sSub>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𝑝</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𝑢</m:t>
                          </m:r>
                        </m:e>
                      </m:d>
                      <m:r>
                        <a:rPr lang="en-US" altLang="ko-KR" sz="2000" b="0" i="1" smtClean="0">
                          <a:latin typeface="Cambria Math" panose="02040503050406030204" pitchFamily="18" charset="0"/>
                        </a:rPr>
                        <m:t>+</m:t>
                      </m:r>
                      <m:r>
                        <a:rPr lang="ko-KR" altLang="en-US" sz="2000" b="0" i="1" smtClean="0">
                          <a:latin typeface="Cambria Math" panose="02040503050406030204" pitchFamily="18" charset="0"/>
                        </a:rPr>
                        <m:t>𝜆</m:t>
                      </m:r>
                      <m:d>
                        <m:dPr>
                          <m:begChr m:val="["/>
                          <m:endChr m:val="]"/>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𝑢</m:t>
                          </m:r>
                          <m:r>
                            <a:rPr lang="en-US" altLang="ko-KR" sz="2000" b="0" i="1" smtClean="0">
                              <a:latin typeface="Cambria Math" panose="02040503050406030204" pitchFamily="18" charset="0"/>
                              <a:ea typeface="Cambria Math" panose="02040503050406030204" pitchFamily="18" charset="0"/>
                            </a:rPr>
                            <m:t>≥1</m:t>
                          </m:r>
                        </m:e>
                      </m:d>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0" i="1" smtClean="0">
                              <a:latin typeface="Cambria Math" panose="02040503050406030204" pitchFamily="18" charset="0"/>
                              <a:ea typeface="Cambria Math" panose="02040503050406030204" pitchFamily="18" charset="0"/>
                            </a:rPr>
                            <m:t>𝐿</m:t>
                          </m:r>
                        </m:e>
                        <m:sub>
                          <m:r>
                            <a:rPr lang="en-US" altLang="ko-KR" sz="2000" b="0" i="1" smtClean="0">
                              <a:latin typeface="Cambria Math" panose="02040503050406030204" pitchFamily="18" charset="0"/>
                              <a:ea typeface="Cambria Math" panose="02040503050406030204" pitchFamily="18" charset="0"/>
                            </a:rPr>
                            <m:t>𝑙𝑜𝑐</m:t>
                          </m:r>
                        </m:sub>
                      </m:sSub>
                      <m:r>
                        <a:rPr lang="en-US" altLang="ko-KR" sz="2000" b="0" i="1" smtClean="0">
                          <a:latin typeface="Cambria Math" panose="02040503050406030204" pitchFamily="18" charset="0"/>
                          <a:ea typeface="Cambria Math" panose="02040503050406030204" pitchFamily="18" charset="0"/>
                        </a:rPr>
                        <m:t>(</m:t>
                      </m:r>
                      <m:sSup>
                        <m:sSupPr>
                          <m:ctrlPr>
                            <a:rPr lang="en-US" altLang="ko-KR" sz="2000" b="0" i="1" smtClean="0">
                              <a:latin typeface="Cambria Math" panose="02040503050406030204" pitchFamily="18" charset="0"/>
                              <a:ea typeface="Cambria Math" panose="02040503050406030204" pitchFamily="18" charset="0"/>
                            </a:rPr>
                          </m:ctrlPr>
                        </m:sSupPr>
                        <m:e>
                          <m:r>
                            <a:rPr lang="en-US" altLang="ko-KR" sz="2000" b="0" i="1" smtClean="0">
                              <a:latin typeface="Cambria Math" panose="02040503050406030204" pitchFamily="18" charset="0"/>
                              <a:ea typeface="Cambria Math" panose="02040503050406030204" pitchFamily="18" charset="0"/>
                            </a:rPr>
                            <m:t>𝑡</m:t>
                          </m:r>
                        </m:e>
                        <m:sup>
                          <m:r>
                            <a:rPr lang="en-US" altLang="ko-KR" sz="2000" b="0" i="1" smtClean="0">
                              <a:latin typeface="Cambria Math" panose="02040503050406030204" pitchFamily="18" charset="0"/>
                              <a:ea typeface="Cambria Math" panose="02040503050406030204" pitchFamily="18" charset="0"/>
                            </a:rPr>
                            <m:t>𝑢</m:t>
                          </m:r>
                        </m:sup>
                      </m:sSup>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𝑣</m:t>
                      </m:r>
                      <m:r>
                        <a:rPr lang="en-US" altLang="ko-KR" sz="2000" b="0" i="1" smtClean="0">
                          <a:latin typeface="Cambria Math" panose="02040503050406030204" pitchFamily="18" charset="0"/>
                          <a:ea typeface="Cambria Math" panose="02040503050406030204" pitchFamily="18" charset="0"/>
                        </a:rPr>
                        <m:t>)</m:t>
                      </m:r>
                    </m:oMath>
                  </m:oMathPara>
                </a14:m>
                <a:endParaRPr lang="ko-KR" altLang="en-US" sz="2000"/>
              </a:p>
            </p:txBody>
          </p:sp>
        </mc:Choice>
        <mc:Fallback xmlns="">
          <p:sp>
            <p:nvSpPr>
              <p:cNvPr id="9" name="TextBox 8">
                <a:extLst>
                  <a:ext uri="{FF2B5EF4-FFF2-40B4-BE49-F238E27FC236}">
                    <a16:creationId xmlns:a16="http://schemas.microsoft.com/office/drawing/2014/main" id="{2577AF19-5CD3-8285-0D7B-5947E6609941}"/>
                  </a:ext>
                </a:extLst>
              </p:cNvPr>
              <p:cNvSpPr txBox="1">
                <a:spLocks noRot="1" noChangeAspect="1" noMove="1" noResize="1" noEditPoints="1" noAdjustHandles="1" noChangeArrowheads="1" noChangeShapeType="1" noTextEdit="1"/>
              </p:cNvSpPr>
              <p:nvPr/>
            </p:nvSpPr>
            <p:spPr>
              <a:xfrm>
                <a:off x="2708156" y="2118476"/>
                <a:ext cx="5158592" cy="307777"/>
              </a:xfrm>
              <a:prstGeom prst="rect">
                <a:avLst/>
              </a:prstGeom>
              <a:blipFill>
                <a:blip r:embed="rId2"/>
                <a:stretch>
                  <a:fillRect l="-355" r="-1064" b="-4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2FF282-0F3E-5081-125E-235BE6ACAC73}"/>
                  </a:ext>
                </a:extLst>
              </p:cNvPr>
              <p:cNvSpPr txBox="1"/>
              <p:nvPr/>
            </p:nvSpPr>
            <p:spPr>
              <a:xfrm>
                <a:off x="3498158" y="3237818"/>
                <a:ext cx="3597302" cy="646331"/>
              </a:xfrm>
              <a:prstGeom prst="rect">
                <a:avLst/>
              </a:prstGeom>
              <a:noFill/>
              <a:ln w="19050">
                <a:solidFill>
                  <a:schemeClr val="accent2">
                    <a:lumMod val="60000"/>
                    <a:lumOff val="40000"/>
                  </a:schemeClr>
                </a:solidFill>
              </a:ln>
            </p:spPr>
            <p:txBody>
              <a:bodyPr wrap="square">
                <a:spAutoFit/>
              </a:bodyPr>
              <a:lstStyle/>
              <a:p>
                <a:pPr algn="ctr"/>
                <a:r>
                  <a:rPr lang="en-US" altLang="ko-KR"/>
                  <a:t>Loss function in classification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𝐿</m:t>
                        </m:r>
                      </m:e>
                      <m:sub>
                        <m:r>
                          <a:rPr lang="en-US" altLang="ko-KR" b="0" i="1" smtClean="0">
                            <a:latin typeface="Cambria Math" panose="02040503050406030204" pitchFamily="18" charset="0"/>
                          </a:rPr>
                          <m:t>𝑐𝑙𝑠</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𝑢</m:t>
                        </m:r>
                      </m:e>
                    </m:d>
                    <m:r>
                      <a:rPr lang="en-US" altLang="ko-KR" b="0" i="1" smtClean="0">
                        <a:latin typeface="Cambria Math" panose="02040503050406030204" pitchFamily="18" charset="0"/>
                      </a:rPr>
                      <m:t>=−</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𝑢</m:t>
                            </m:r>
                          </m:sub>
                        </m:sSub>
                      </m:e>
                    </m:func>
                  </m:oMath>
                </a14:m>
                <a:endParaRPr lang="ko-KR" altLang="en-US"/>
              </a:p>
            </p:txBody>
          </p:sp>
        </mc:Choice>
        <mc:Fallback xmlns="">
          <p:sp>
            <p:nvSpPr>
              <p:cNvPr id="11" name="TextBox 10">
                <a:extLst>
                  <a:ext uri="{FF2B5EF4-FFF2-40B4-BE49-F238E27FC236}">
                    <a16:creationId xmlns:a16="http://schemas.microsoft.com/office/drawing/2014/main" id="{9B2FF282-0F3E-5081-125E-235BE6ACAC73}"/>
                  </a:ext>
                </a:extLst>
              </p:cNvPr>
              <p:cNvSpPr txBox="1">
                <a:spLocks noRot="1" noChangeAspect="1" noMove="1" noResize="1" noEditPoints="1" noAdjustHandles="1" noChangeArrowheads="1" noChangeShapeType="1" noTextEdit="1"/>
              </p:cNvSpPr>
              <p:nvPr/>
            </p:nvSpPr>
            <p:spPr>
              <a:xfrm>
                <a:off x="3498158" y="3237818"/>
                <a:ext cx="3597302" cy="646331"/>
              </a:xfrm>
              <a:prstGeom prst="rect">
                <a:avLst/>
              </a:prstGeom>
              <a:blipFill>
                <a:blip r:embed="rId3"/>
                <a:stretch>
                  <a:fillRect t="-3670" b="-7339"/>
                </a:stretch>
              </a:blipFill>
              <a:ln w="19050">
                <a:solidFill>
                  <a:schemeClr val="accent2">
                    <a:lumMod val="60000"/>
                    <a:lumOff val="40000"/>
                  </a:schemeClr>
                </a:solidFill>
              </a:ln>
            </p:spPr>
            <p:txBody>
              <a:bodyPr/>
              <a:lstStyle/>
              <a:p>
                <a:r>
                  <a:rPr lang="ko-KR" altLang="en-US">
                    <a:noFill/>
                  </a:rPr>
                  <a:t> </a:t>
                </a:r>
              </a:p>
            </p:txBody>
          </p:sp>
        </mc:Fallback>
      </mc:AlternateContent>
      <p:cxnSp>
        <p:nvCxnSpPr>
          <p:cNvPr id="13" name="직선 연결선 12">
            <a:extLst>
              <a:ext uri="{FF2B5EF4-FFF2-40B4-BE49-F238E27FC236}">
                <a16:creationId xmlns:a16="http://schemas.microsoft.com/office/drawing/2014/main" id="{472F44C0-4315-5291-26CC-E64564462DEC}"/>
              </a:ext>
            </a:extLst>
          </p:cNvPr>
          <p:cNvCxnSpPr/>
          <p:nvPr/>
        </p:nvCxnSpPr>
        <p:spPr>
          <a:xfrm>
            <a:off x="4401879" y="2467626"/>
            <a:ext cx="1052623" cy="0"/>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4D1B20C3-1C12-81BD-6866-584D4642D4AC}"/>
              </a:ext>
            </a:extLst>
          </p:cNvPr>
          <p:cNvCxnSpPr/>
          <p:nvPr/>
        </p:nvCxnSpPr>
        <p:spPr>
          <a:xfrm>
            <a:off x="5596270" y="2467626"/>
            <a:ext cx="1052623"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5" name="직선 연결선 14">
            <a:extLst>
              <a:ext uri="{FF2B5EF4-FFF2-40B4-BE49-F238E27FC236}">
                <a16:creationId xmlns:a16="http://schemas.microsoft.com/office/drawing/2014/main" id="{38B58E81-67CB-C4CB-3214-706335D6AB5A}"/>
              </a:ext>
            </a:extLst>
          </p:cNvPr>
          <p:cNvCxnSpPr>
            <a:cxnSpLocks/>
          </p:cNvCxnSpPr>
          <p:nvPr/>
        </p:nvCxnSpPr>
        <p:spPr>
          <a:xfrm>
            <a:off x="6686107" y="2467626"/>
            <a:ext cx="1102242" cy="0"/>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E874A2-DDC2-2FDF-6FE7-7DC94E1BD75C}"/>
                  </a:ext>
                </a:extLst>
              </p:cNvPr>
              <p:cNvSpPr txBox="1"/>
              <p:nvPr/>
            </p:nvSpPr>
            <p:spPr>
              <a:xfrm>
                <a:off x="2564265" y="4343352"/>
                <a:ext cx="5465089" cy="1695529"/>
              </a:xfrm>
              <a:prstGeom prst="rect">
                <a:avLst/>
              </a:prstGeom>
              <a:noFill/>
              <a:ln w="19050">
                <a:solidFill>
                  <a:schemeClr val="accent3">
                    <a:lumMod val="60000"/>
                    <a:lumOff val="40000"/>
                  </a:schemeClr>
                </a:solidFill>
              </a:ln>
            </p:spPr>
            <p:txBody>
              <a:bodyPr wrap="square">
                <a:spAutoFit/>
              </a:bodyPr>
              <a:lstStyle/>
              <a:p>
                <a:pPr algn="ctr"/>
                <a:r>
                  <a:rPr lang="en-US" altLang="ko-KR"/>
                  <a:t>Loss function in regression</a:t>
                </a:r>
              </a:p>
              <a:p>
                <a:pPr algn="ctr"/>
                <a14:m>
                  <m:oMathPara xmlns:m="http://schemas.openxmlformats.org/officeDocument/2006/math">
                    <m:oMathParaPr>
                      <m:jc m:val="center"/>
                    </m:oMathParaPr>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𝐿</m:t>
                          </m:r>
                        </m:e>
                        <m:sub>
                          <m:r>
                            <a:rPr lang="en-US" altLang="ko-KR" i="1">
                              <a:latin typeface="Cambria Math" panose="02040503050406030204" pitchFamily="18" charset="0"/>
                              <a:ea typeface="Cambria Math" panose="02040503050406030204" pitchFamily="18" charset="0"/>
                            </a:rPr>
                            <m:t>𝑙𝑜𝑐</m:t>
                          </m:r>
                        </m:sub>
                      </m:sSub>
                      <m:d>
                        <m:dPr>
                          <m:ctrlPr>
                            <a:rPr lang="en-US" altLang="ko-KR" i="1">
                              <a:latin typeface="Cambria Math" panose="02040503050406030204" pitchFamily="18" charset="0"/>
                              <a:ea typeface="Cambria Math" panose="02040503050406030204" pitchFamily="18" charset="0"/>
                            </a:rPr>
                          </m:ctrlPr>
                        </m:dPr>
                        <m:e>
                          <m:sSup>
                            <m:sSupPr>
                              <m:ctrlPr>
                                <a:rPr lang="en-US" altLang="ko-KR" i="1">
                                  <a:latin typeface="Cambria Math" panose="02040503050406030204" pitchFamily="18" charset="0"/>
                                  <a:ea typeface="Cambria Math" panose="02040503050406030204" pitchFamily="18" charset="0"/>
                                </a:rPr>
                              </m:ctrlPr>
                            </m:sSupPr>
                            <m:e>
                              <m:r>
                                <a:rPr lang="en-US" altLang="ko-KR" i="1">
                                  <a:latin typeface="Cambria Math" panose="02040503050406030204" pitchFamily="18" charset="0"/>
                                  <a:ea typeface="Cambria Math" panose="02040503050406030204" pitchFamily="18" charset="0"/>
                                </a:rPr>
                                <m:t>𝑡</m:t>
                              </m:r>
                            </m:e>
                            <m:sup>
                              <m:r>
                                <a:rPr lang="en-US" altLang="ko-KR" i="1">
                                  <a:latin typeface="Cambria Math" panose="02040503050406030204" pitchFamily="18" charset="0"/>
                                  <a:ea typeface="Cambria Math" panose="02040503050406030204" pitchFamily="18" charset="0"/>
                                </a:rPr>
                                <m:t>𝑢</m:t>
                              </m:r>
                            </m:sup>
                          </m:sSup>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𝑣</m:t>
                          </m:r>
                        </m:e>
                      </m:d>
                      <m:r>
                        <a:rPr lang="en-US" altLang="ko-KR" i="1">
                          <a:latin typeface="Cambria Math" panose="02040503050406030204" pitchFamily="18" charset="0"/>
                          <a:ea typeface="Cambria Math" panose="02040503050406030204" pitchFamily="18" charset="0"/>
                        </a:rPr>
                        <m:t>=</m:t>
                      </m:r>
                      <m:nary>
                        <m:naryPr>
                          <m:chr m:val="∑"/>
                          <m:supHide m:val="on"/>
                          <m:ctrlPr>
                            <a:rPr lang="en-US" altLang="ko-KR" i="1" smtClean="0">
                              <a:latin typeface="Cambria Math" panose="02040503050406030204" pitchFamily="18" charset="0"/>
                              <a:ea typeface="Cambria Math" panose="02040503050406030204" pitchFamily="18" charset="0"/>
                            </a:rPr>
                          </m:ctrlPr>
                        </m:naryPr>
                        <m:sub>
                          <m:r>
                            <m:rPr>
                              <m:sty m:val="p"/>
                              <m:brk m:alnAt="23"/>
                            </m:rPr>
                            <a:rPr lang="en-US" altLang="ko-KR">
                              <a:latin typeface="Cambria Math" panose="02040503050406030204" pitchFamily="18" charset="0"/>
                              <a:ea typeface="Cambria Math" panose="02040503050406030204" pitchFamily="18" charset="0"/>
                            </a:rPr>
                            <m:t>i</m:t>
                          </m:r>
                          <m:r>
                            <a:rPr lang="en-US" altLang="ko-KR">
                              <a:latin typeface="Cambria Math" panose="02040503050406030204" pitchFamily="18" charset="0"/>
                              <a:ea typeface="Cambria Math" panose="02040503050406030204" pitchFamily="18" charset="0"/>
                            </a:rPr>
                            <m:t>∈</m:t>
                          </m:r>
                          <m:d>
                            <m:dPr>
                              <m:begChr m:val="{"/>
                              <m:endChr m:val="}"/>
                              <m:ctrlPr>
                                <a:rPr lang="en-US" altLang="ko-KR" i="1">
                                  <a:latin typeface="Cambria Math" panose="02040503050406030204" pitchFamily="18" charset="0"/>
                                  <a:ea typeface="Cambria Math" panose="02040503050406030204" pitchFamily="18" charset="0"/>
                                </a:rPr>
                              </m:ctrlPr>
                            </m:dPr>
                            <m:e>
                              <m:r>
                                <m:rPr>
                                  <m:sty m:val="p"/>
                                </m:rPr>
                                <a:rPr lang="en-US" altLang="ko-KR">
                                  <a:latin typeface="Cambria Math" panose="02040503050406030204" pitchFamily="18" charset="0"/>
                                  <a:ea typeface="Cambria Math" panose="02040503050406030204" pitchFamily="18" charset="0"/>
                                </a:rPr>
                                <m:t>x</m:t>
                              </m:r>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y</m:t>
                              </m:r>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w</m:t>
                              </m:r>
                              <m:r>
                                <a:rPr lang="en-US" altLang="ko-KR">
                                  <a:latin typeface="Cambria Math" panose="02040503050406030204" pitchFamily="18" charset="0"/>
                                  <a:ea typeface="Cambria Math" panose="02040503050406030204" pitchFamily="18" charset="0"/>
                                </a:rPr>
                                <m:t>,</m:t>
                              </m:r>
                              <m:r>
                                <m:rPr>
                                  <m:sty m:val="p"/>
                                </m:rPr>
                                <a:rPr lang="en-US" altLang="ko-KR">
                                  <a:latin typeface="Cambria Math" panose="02040503050406030204" pitchFamily="18" charset="0"/>
                                  <a:ea typeface="Cambria Math" panose="02040503050406030204" pitchFamily="18" charset="0"/>
                                </a:rPr>
                                <m:t>h</m:t>
                              </m:r>
                            </m:e>
                          </m:d>
                        </m:sub>
                        <m:sup/>
                        <m:e>
                          <m:sSub>
                            <m:sSubPr>
                              <m:ctrlPr>
                                <a:rPr lang="en-US" altLang="ko-KR" i="1">
                                  <a:latin typeface="Cambria Math" panose="02040503050406030204" pitchFamily="18" charset="0"/>
                                  <a:ea typeface="Cambria Math" panose="02040503050406030204" pitchFamily="18" charset="0"/>
                                </a:rPr>
                              </m:ctrlPr>
                            </m:sSubPr>
                            <m:e>
                              <m:r>
                                <m:rPr>
                                  <m:sty m:val="p"/>
                                </m:rPr>
                                <a:rPr lang="en-US" altLang="ko-KR">
                                  <a:latin typeface="Cambria Math" panose="02040503050406030204" pitchFamily="18" charset="0"/>
                                  <a:ea typeface="Cambria Math" panose="02040503050406030204" pitchFamily="18" charset="0"/>
                                </a:rPr>
                                <m:t>smooth</m:t>
                              </m:r>
                            </m:e>
                            <m:sub>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𝐿</m:t>
                                  </m:r>
                                </m:e>
                                <m:sub>
                                  <m:r>
                                    <a:rPr lang="en-US" altLang="ko-KR" i="1">
                                      <a:latin typeface="Cambria Math" panose="02040503050406030204" pitchFamily="18" charset="0"/>
                                      <a:ea typeface="Cambria Math" panose="02040503050406030204" pitchFamily="18" charset="0"/>
                                    </a:rPr>
                                    <m:t>1</m:t>
                                  </m:r>
                                </m:sub>
                              </m:sSub>
                            </m:sub>
                          </m:sSub>
                        </m:e>
                      </m:nary>
                      <m:r>
                        <a:rPr lang="en-US" altLang="ko-KR" b="0" i="1" smtClean="0">
                          <a:latin typeface="Cambria Math" panose="02040503050406030204" pitchFamily="18" charset="0"/>
                          <a:ea typeface="Cambria Math" panose="02040503050406030204" pitchFamily="18" charset="0"/>
                        </a:rPr>
                        <m:t>(</m:t>
                      </m:r>
                      <m:sSubSup>
                        <m:sSubSupPr>
                          <m:ctrlPr>
                            <a:rPr lang="en-US" altLang="ko-KR" b="0" i="1" smtClean="0">
                              <a:latin typeface="Cambria Math" panose="02040503050406030204" pitchFamily="18" charset="0"/>
                              <a:ea typeface="Cambria Math" panose="02040503050406030204" pitchFamily="18" charset="0"/>
                            </a:rPr>
                          </m:ctrlPr>
                        </m:sSubSupPr>
                        <m:e>
                          <m:r>
                            <a:rPr lang="en-US" altLang="ko-KR" b="0" i="1" smtClean="0">
                              <a:latin typeface="Cambria Math" panose="02040503050406030204" pitchFamily="18" charset="0"/>
                              <a:ea typeface="Cambria Math" panose="02040503050406030204" pitchFamily="18" charset="0"/>
                            </a:rPr>
                            <m:t>𝑡</m:t>
                          </m:r>
                        </m:e>
                        <m:sub>
                          <m:r>
                            <a:rPr lang="en-US" altLang="ko-KR" b="0" i="1" smtClean="0">
                              <a:latin typeface="Cambria Math" panose="02040503050406030204" pitchFamily="18" charset="0"/>
                              <a:ea typeface="Cambria Math" panose="02040503050406030204" pitchFamily="18" charset="0"/>
                            </a:rPr>
                            <m:t>𝑖</m:t>
                          </m:r>
                        </m:sub>
                        <m:sup>
                          <m:r>
                            <a:rPr lang="en-US" altLang="ko-KR" b="0" i="1" smtClean="0">
                              <a:latin typeface="Cambria Math" panose="02040503050406030204" pitchFamily="18" charset="0"/>
                              <a:ea typeface="Cambria Math" panose="02040503050406030204" pitchFamily="18" charset="0"/>
                            </a:rPr>
                            <m:t>𝑢</m:t>
                          </m:r>
                        </m:sup>
                      </m:sSubSup>
                      <m:r>
                        <a:rPr lang="en-US" altLang="ko-KR"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𝑣</m:t>
                          </m:r>
                        </m:e>
                        <m:sub>
                          <m:r>
                            <a:rPr lang="en-US" altLang="ko-KR" b="0" i="1" smtClean="0">
                              <a:latin typeface="Cambria Math" panose="02040503050406030204" pitchFamily="18" charset="0"/>
                              <a:ea typeface="Cambria Math" panose="02040503050406030204" pitchFamily="18" charset="0"/>
                            </a:rPr>
                            <m:t>𝑖</m:t>
                          </m:r>
                        </m:sub>
                      </m:sSub>
                      <m:r>
                        <a:rPr lang="en-US" altLang="ko-KR" b="0" i="1" smtClean="0">
                          <a:latin typeface="Cambria Math" panose="02040503050406030204" pitchFamily="18" charset="0"/>
                          <a:ea typeface="Cambria Math" panose="02040503050406030204" pitchFamily="18" charset="0"/>
                        </a:rPr>
                        <m:t>)</m:t>
                      </m:r>
                    </m:oMath>
                    <m:oMath xmlns:m="http://schemas.openxmlformats.org/officeDocument/2006/math">
                      <m:sSub>
                        <m:sSubPr>
                          <m:ctrlPr>
                            <a:rPr lang="en-US" altLang="ko-KR" i="1">
                              <a:latin typeface="Cambria Math" panose="02040503050406030204" pitchFamily="18" charset="0"/>
                              <a:ea typeface="Cambria Math" panose="02040503050406030204" pitchFamily="18" charset="0"/>
                            </a:rPr>
                          </m:ctrlPr>
                        </m:sSubPr>
                        <m:e>
                          <m:r>
                            <m:rPr>
                              <m:sty m:val="p"/>
                            </m:rPr>
                            <a:rPr lang="en-US" altLang="ko-KR">
                              <a:latin typeface="Cambria Math" panose="02040503050406030204" pitchFamily="18" charset="0"/>
                              <a:ea typeface="Cambria Math" panose="02040503050406030204" pitchFamily="18" charset="0"/>
                            </a:rPr>
                            <m:t>smooth</m:t>
                          </m:r>
                        </m:e>
                        <m:sub>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𝐿</m:t>
                              </m:r>
                            </m:e>
                            <m:sub>
                              <m:r>
                                <a:rPr lang="en-US" altLang="ko-KR" i="1">
                                  <a:latin typeface="Cambria Math" panose="02040503050406030204" pitchFamily="18" charset="0"/>
                                  <a:ea typeface="Cambria Math" panose="02040503050406030204" pitchFamily="18" charset="0"/>
                                </a:rPr>
                                <m:t>1</m:t>
                              </m:r>
                            </m:sub>
                          </m:sSub>
                        </m:sub>
                      </m:sSub>
                      <m:d>
                        <m:dPr>
                          <m:ctrlPr>
                            <a:rPr lang="en-US" altLang="ko-KR" i="1">
                              <a:latin typeface="Cambria Math" panose="02040503050406030204" pitchFamily="18" charset="0"/>
                              <a:ea typeface="Cambria Math" panose="02040503050406030204" pitchFamily="18" charset="0"/>
                            </a:rPr>
                          </m:ctrlPr>
                        </m:dPr>
                        <m:e>
                          <m:r>
                            <a:rPr lang="en-US" altLang="ko-KR" b="0" i="1" smtClean="0">
                              <a:latin typeface="Cambria Math" panose="02040503050406030204" pitchFamily="18" charset="0"/>
                              <a:ea typeface="Cambria Math" panose="02040503050406030204" pitchFamily="18" charset="0"/>
                            </a:rPr>
                            <m:t>𝑥</m:t>
                          </m:r>
                        </m:e>
                      </m:d>
                      <m:r>
                        <a:rPr lang="en-US" altLang="ko-KR" b="0" i="1" smtClean="0">
                          <a:latin typeface="Cambria Math" panose="02040503050406030204" pitchFamily="18" charset="0"/>
                          <a:ea typeface="Cambria Math" panose="02040503050406030204" pitchFamily="18" charset="0"/>
                        </a:rPr>
                        <m:t>=</m:t>
                      </m:r>
                      <m:d>
                        <m:dPr>
                          <m:begChr m:val="{"/>
                          <m:endChr m:val=""/>
                          <m:ctrlPr>
                            <a:rPr lang="en-US" altLang="ko-KR" b="0" i="1" smtClean="0">
                              <a:latin typeface="Cambria Math" panose="02040503050406030204" pitchFamily="18" charset="0"/>
                              <a:ea typeface="Cambria Math" panose="02040503050406030204" pitchFamily="18" charset="0"/>
                            </a:rPr>
                          </m:ctrlPr>
                        </m:dPr>
                        <m:e>
                          <m:eqArr>
                            <m:eqArrPr>
                              <m:ctrlPr>
                                <a:rPr lang="en-US" altLang="ko-KR" b="0" i="1" smtClean="0">
                                  <a:latin typeface="Cambria Math" panose="02040503050406030204" pitchFamily="18" charset="0"/>
                                  <a:ea typeface="Cambria Math" panose="02040503050406030204" pitchFamily="18" charset="0"/>
                                </a:rPr>
                              </m:ctrlPr>
                            </m:eqArrPr>
                            <m:e>
                              <m:r>
                                <a:rPr lang="en-US" altLang="ko-KR" b="0" i="1" smtClean="0">
                                  <a:latin typeface="Cambria Math" panose="02040503050406030204" pitchFamily="18" charset="0"/>
                                  <a:ea typeface="Cambria Math" panose="02040503050406030204" pitchFamily="18" charset="0"/>
                                </a:rPr>
                                <m:t>0.5</m:t>
                              </m:r>
                              <m:sSup>
                                <m:sSupPr>
                                  <m:ctrlPr>
                                    <a:rPr lang="en-US" altLang="ko-KR" b="0" i="1" smtClean="0">
                                      <a:latin typeface="Cambria Math" panose="02040503050406030204" pitchFamily="18" charset="0"/>
                                      <a:ea typeface="Cambria Math" panose="02040503050406030204" pitchFamily="18" charset="0"/>
                                    </a:rPr>
                                  </m:ctrlPr>
                                </m:sSupPr>
                                <m:e>
                                  <m:r>
                                    <a:rPr lang="en-US" altLang="ko-KR" b="0" i="1" smtClean="0">
                                      <a:latin typeface="Cambria Math" panose="02040503050406030204" pitchFamily="18" charset="0"/>
                                      <a:ea typeface="Cambria Math" panose="02040503050406030204" pitchFamily="18" charset="0"/>
                                    </a:rPr>
                                    <m:t>𝑥</m:t>
                                  </m:r>
                                </m:e>
                                <m:sup>
                                  <m:r>
                                    <a:rPr lang="en-US" altLang="ko-KR" b="0" i="1" smtClean="0">
                                      <a:latin typeface="Cambria Math" panose="02040503050406030204" pitchFamily="18" charset="0"/>
                                      <a:ea typeface="Cambria Math" panose="02040503050406030204" pitchFamily="18" charset="0"/>
                                    </a:rPr>
                                    <m:t>2</m:t>
                                  </m:r>
                                </m:sup>
                              </m:sSup>
                              <m:r>
                                <a:rPr lang="en-US" altLang="ko-KR" b="0" i="1" smtClean="0">
                                  <a:latin typeface="Cambria Math" panose="02040503050406030204" pitchFamily="18" charset="0"/>
                                  <a:ea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𝑖𝑓</m:t>
                              </m:r>
                              <m:r>
                                <a:rPr lang="en-US" altLang="ko-KR" b="0" i="1" smtClean="0">
                                  <a:latin typeface="Cambria Math" panose="02040503050406030204" pitchFamily="18" charset="0"/>
                                  <a:ea typeface="Cambria Math" panose="02040503050406030204" pitchFamily="18" charset="0"/>
                                </a:rPr>
                                <m:t> </m:t>
                              </m:r>
                              <m:d>
                                <m:dPr>
                                  <m:begChr m:val="|"/>
                                  <m:endChr m:val="|"/>
                                  <m:ctrlPr>
                                    <a:rPr lang="en-US" altLang="ko-KR" b="0" i="1" smtClean="0">
                                      <a:latin typeface="Cambria Math" panose="02040503050406030204" pitchFamily="18" charset="0"/>
                                      <a:ea typeface="Cambria Math" panose="02040503050406030204" pitchFamily="18" charset="0"/>
                                    </a:rPr>
                                  </m:ctrlPr>
                                </m:dPr>
                                <m:e>
                                  <m:r>
                                    <a:rPr lang="en-US" altLang="ko-KR" b="0" i="1" smtClean="0">
                                      <a:latin typeface="Cambria Math" panose="02040503050406030204" pitchFamily="18" charset="0"/>
                                      <a:ea typeface="Cambria Math" panose="02040503050406030204" pitchFamily="18" charset="0"/>
                                    </a:rPr>
                                    <m:t>𝑥</m:t>
                                  </m:r>
                                </m:e>
                              </m:d>
                              <m:r>
                                <a:rPr lang="en-US" altLang="ko-KR" b="0" i="1" smtClean="0">
                                  <a:latin typeface="Cambria Math" panose="02040503050406030204" pitchFamily="18" charset="0"/>
                                  <a:ea typeface="Cambria Math" panose="02040503050406030204" pitchFamily="18" charset="0"/>
                                </a:rPr>
                                <m:t>&lt;1</m:t>
                              </m:r>
                            </m:e>
                            <m:e>
                              <m:d>
                                <m:dPr>
                                  <m:begChr m:val="|"/>
                                  <m:endChr m:val="|"/>
                                  <m:ctrlPr>
                                    <a:rPr lang="en-US" altLang="ko-KR" b="0" i="1" smtClean="0">
                                      <a:latin typeface="Cambria Math" panose="02040503050406030204" pitchFamily="18" charset="0"/>
                                      <a:ea typeface="Cambria Math" panose="02040503050406030204" pitchFamily="18" charset="0"/>
                                    </a:rPr>
                                  </m:ctrlPr>
                                </m:dPr>
                                <m:e>
                                  <m:r>
                                    <a:rPr lang="en-US" altLang="ko-KR" b="0" i="1" smtClean="0">
                                      <a:latin typeface="Cambria Math" panose="02040503050406030204" pitchFamily="18" charset="0"/>
                                      <a:ea typeface="Cambria Math" panose="02040503050406030204" pitchFamily="18" charset="0"/>
                                    </a:rPr>
                                    <m:t>𝑥</m:t>
                                  </m:r>
                                </m:e>
                              </m:d>
                              <m:r>
                                <a:rPr lang="en-US" altLang="ko-KR" b="0" i="1" smtClean="0">
                                  <a:latin typeface="Cambria Math" panose="02040503050406030204" pitchFamily="18" charset="0"/>
                                  <a:ea typeface="Cambria Math" panose="02040503050406030204" pitchFamily="18" charset="0"/>
                                </a:rPr>
                                <m:t>−0.5                </m:t>
                              </m:r>
                              <m:r>
                                <a:rPr lang="en-US" altLang="ko-KR" b="0" i="1" smtClean="0">
                                  <a:latin typeface="Cambria Math" panose="02040503050406030204" pitchFamily="18" charset="0"/>
                                  <a:ea typeface="Cambria Math" panose="02040503050406030204" pitchFamily="18" charset="0"/>
                                </a:rPr>
                                <m:t>𝑜𝑡h𝑒𝑟𝑤𝑖𝑠𝑒</m:t>
                              </m:r>
                            </m:e>
                          </m:eqArr>
                        </m:e>
                      </m:d>
                    </m:oMath>
                  </m:oMathPara>
                </a14:m>
                <a:endParaRPr lang="en-US" altLang="ko-KR"/>
              </a:p>
            </p:txBody>
          </p:sp>
        </mc:Choice>
        <mc:Fallback xmlns="">
          <p:sp>
            <p:nvSpPr>
              <p:cNvPr id="20" name="TextBox 19">
                <a:extLst>
                  <a:ext uri="{FF2B5EF4-FFF2-40B4-BE49-F238E27FC236}">
                    <a16:creationId xmlns:a16="http://schemas.microsoft.com/office/drawing/2014/main" id="{A9E874A2-DDC2-2FDF-6FE7-7DC94E1BD75C}"/>
                  </a:ext>
                </a:extLst>
              </p:cNvPr>
              <p:cNvSpPr txBox="1">
                <a:spLocks noRot="1" noChangeAspect="1" noMove="1" noResize="1" noEditPoints="1" noAdjustHandles="1" noChangeArrowheads="1" noChangeShapeType="1" noTextEdit="1"/>
              </p:cNvSpPr>
              <p:nvPr/>
            </p:nvSpPr>
            <p:spPr>
              <a:xfrm>
                <a:off x="2564265" y="4343352"/>
                <a:ext cx="5465089" cy="1695529"/>
              </a:xfrm>
              <a:prstGeom prst="rect">
                <a:avLst/>
              </a:prstGeom>
              <a:blipFill>
                <a:blip r:embed="rId4"/>
                <a:stretch>
                  <a:fillRect t="-1418"/>
                </a:stretch>
              </a:blipFill>
              <a:ln w="19050">
                <a:solidFill>
                  <a:schemeClr val="accent3">
                    <a:lumMod val="60000"/>
                    <a:lumOff val="40000"/>
                  </a:schemeClr>
                </a:solidFill>
              </a:ln>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366675EF-C46B-A15E-2311-6EF0656A6A7C}"/>
              </a:ext>
            </a:extLst>
          </p:cNvPr>
          <p:cNvSpPr txBox="1"/>
          <p:nvPr/>
        </p:nvSpPr>
        <p:spPr>
          <a:xfrm>
            <a:off x="5101856" y="2553940"/>
            <a:ext cx="2324922" cy="307777"/>
          </a:xfrm>
          <a:prstGeom prst="rect">
            <a:avLst/>
          </a:prstGeom>
          <a:noFill/>
          <a:ln>
            <a:solidFill>
              <a:srgbClr val="46B1E1"/>
            </a:solidFill>
          </a:ln>
        </p:spPr>
        <p:txBody>
          <a:bodyPr wrap="square" rtlCol="0">
            <a:spAutoFit/>
          </a:bodyPr>
          <a:lstStyle/>
          <a:p>
            <a:r>
              <a:rPr lang="en-US" altLang="ko-KR" sz="1400"/>
              <a:t>If it is background, it is 0.</a:t>
            </a:r>
            <a:endParaRPr lang="ko-KR" altLang="en-US" sz="1400"/>
          </a:p>
        </p:txBody>
      </p:sp>
      <mc:AlternateContent xmlns:mc="http://schemas.openxmlformats.org/markup-compatibility/2006" xmlns:a14="http://schemas.microsoft.com/office/drawing/2010/main">
        <mc:Choice Requires="a14">
          <p:graphicFrame>
            <p:nvGraphicFramePr>
              <p:cNvPr id="22" name="표 21">
                <a:extLst>
                  <a:ext uri="{FF2B5EF4-FFF2-40B4-BE49-F238E27FC236}">
                    <a16:creationId xmlns:a16="http://schemas.microsoft.com/office/drawing/2014/main" id="{48F55C6E-CBB2-D6BF-DA6D-DD3160F757C9}"/>
                  </a:ext>
                </a:extLst>
              </p:cNvPr>
              <p:cNvGraphicFramePr>
                <a:graphicFrameLocks noGrp="1"/>
              </p:cNvGraphicFramePr>
              <p:nvPr>
                <p:extLst>
                  <p:ext uri="{D42A27DB-BD31-4B8C-83A1-F6EECF244321}">
                    <p14:modId xmlns:p14="http://schemas.microsoft.com/office/powerpoint/2010/main" val="3258550966"/>
                  </p:ext>
                </p:extLst>
              </p:nvPr>
            </p:nvGraphicFramePr>
            <p:xfrm>
              <a:off x="8352275" y="3351750"/>
              <a:ext cx="3251685" cy="1524000"/>
            </p:xfrm>
            <a:graphic>
              <a:graphicData uri="http://schemas.openxmlformats.org/drawingml/2006/table">
                <a:tbl>
                  <a:tblPr firstRow="1" bandRow="1">
                    <a:tableStyleId>{5940675A-B579-460E-94D1-54222C63F5DA}</a:tableStyleId>
                  </a:tblPr>
                  <a:tblGrid>
                    <a:gridCol w="688169">
                      <a:extLst>
                        <a:ext uri="{9D8B030D-6E8A-4147-A177-3AD203B41FA5}">
                          <a16:colId xmlns:a16="http://schemas.microsoft.com/office/drawing/2014/main" val="2677312781"/>
                        </a:ext>
                      </a:extLst>
                    </a:gridCol>
                    <a:gridCol w="2563516">
                      <a:extLst>
                        <a:ext uri="{9D8B030D-6E8A-4147-A177-3AD203B41FA5}">
                          <a16:colId xmlns:a16="http://schemas.microsoft.com/office/drawing/2014/main" val="1591851480"/>
                        </a:ext>
                      </a:extLst>
                    </a:gridCol>
                  </a:tblGrid>
                  <a:tr h="295662">
                    <a:tc>
                      <a:txBody>
                        <a:bodyPr/>
                        <a:lstStyle/>
                        <a:p>
                          <a:pPr algn="ctr" latinLnBrk="1"/>
                          <a:r>
                            <a:rPr lang="en-US" altLang="ko-KR" sz="1400" b="1"/>
                            <a:t>sign</a:t>
                          </a:r>
                          <a:endParaRPr lang="ko-KR" altLang="en-US" sz="1400" b="1"/>
                        </a:p>
                      </a:txBody>
                      <a:tcPr anchor="ctr"/>
                    </a:tc>
                    <a:tc>
                      <a:txBody>
                        <a:bodyPr/>
                        <a:lstStyle/>
                        <a:p>
                          <a:pPr algn="ctr" latinLnBrk="1"/>
                          <a:r>
                            <a:rPr lang="en-US" altLang="ko-KR" sz="1400" b="1"/>
                            <a:t>mean</a:t>
                          </a:r>
                          <a:endParaRPr lang="ko-KR" altLang="en-US" sz="1400" b="1"/>
                        </a:p>
                      </a:txBody>
                      <a:tcPr anchor="ctr"/>
                    </a:tc>
                    <a:extLst>
                      <a:ext uri="{0D108BD9-81ED-4DB2-BD59-A6C34878D82A}">
                        <a16:rowId xmlns:a16="http://schemas.microsoft.com/office/drawing/2014/main" val="4138769845"/>
                      </a:ext>
                    </a:extLst>
                  </a:tr>
                  <a:tr h="295662">
                    <a:tc>
                      <a:txBody>
                        <a:bodyPr/>
                        <a:lstStyle/>
                        <a:p>
                          <a:pPr algn="ctr" latinLnBrk="1"/>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𝑝</m:t>
                                </m:r>
                              </m:oMath>
                            </m:oMathPara>
                          </a14:m>
                          <a:endParaRPr lang="ko-KR" altLang="en-US" sz="1400"/>
                        </a:p>
                      </a:txBody>
                      <a:tcPr anchor="ctr"/>
                    </a:tc>
                    <a:tc>
                      <a:txBody>
                        <a:bodyPr/>
                        <a:lstStyle/>
                        <a:p>
                          <a:pPr algn="ctr" latinLnBrk="1"/>
                          <a:r>
                            <a:rPr lang="en-US" altLang="ko-KR" sz="1400"/>
                            <a:t>Predicted class scores</a:t>
                          </a:r>
                          <a:endParaRPr lang="ko-KR" altLang="en-US" sz="1400"/>
                        </a:p>
                      </a:txBody>
                      <a:tcPr anchor="ctr"/>
                    </a:tc>
                    <a:extLst>
                      <a:ext uri="{0D108BD9-81ED-4DB2-BD59-A6C34878D82A}">
                        <a16:rowId xmlns:a16="http://schemas.microsoft.com/office/drawing/2014/main" val="1210941150"/>
                      </a:ext>
                    </a:extLst>
                  </a:tr>
                  <a:tr h="295662">
                    <a:tc>
                      <a:txBody>
                        <a:bodyPr/>
                        <a:lstStyle/>
                        <a:p>
                          <a:pPr algn="ctr" latinLnBrk="1"/>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𝑢</m:t>
                                </m:r>
                              </m:oMath>
                            </m:oMathPara>
                          </a14:m>
                          <a:endParaRPr lang="ko-KR" altLang="en-US" sz="1400"/>
                        </a:p>
                      </a:txBody>
                      <a:tcPr anchor="ctr"/>
                    </a:tc>
                    <a:tc>
                      <a:txBody>
                        <a:bodyPr/>
                        <a:lstStyle/>
                        <a:p>
                          <a:pPr algn="ctr" latinLnBrk="1"/>
                          <a:r>
                            <a:rPr lang="en-US" altLang="ko-KR" sz="1400"/>
                            <a:t>True class scores</a:t>
                          </a:r>
                          <a:endParaRPr lang="ko-KR" altLang="en-US" sz="1400"/>
                        </a:p>
                      </a:txBody>
                      <a:tcPr anchor="ctr"/>
                    </a:tc>
                    <a:extLst>
                      <a:ext uri="{0D108BD9-81ED-4DB2-BD59-A6C34878D82A}">
                        <a16:rowId xmlns:a16="http://schemas.microsoft.com/office/drawing/2014/main" val="2717967023"/>
                      </a:ext>
                    </a:extLst>
                  </a:tr>
                  <a:tr h="203309">
                    <a:tc>
                      <a:txBody>
                        <a:bodyPr/>
                        <a:lstStyle/>
                        <a:p>
                          <a:pPr algn="ctr" latinLnBrk="1"/>
                          <a14:m>
                            <m:oMathPara xmlns:m="http://schemas.openxmlformats.org/officeDocument/2006/math">
                              <m:oMathParaPr>
                                <m:jc m:val="centerGroup"/>
                              </m:oMathParaPr>
                              <m:oMath xmlns:m="http://schemas.openxmlformats.org/officeDocument/2006/math">
                                <m:sSup>
                                  <m:sSupPr>
                                    <m:ctrlPr>
                                      <a:rPr lang="en-US" altLang="ko-KR" sz="1400" b="0" i="1" smtClean="0">
                                        <a:latin typeface="Cambria Math" panose="02040503050406030204" pitchFamily="18" charset="0"/>
                                      </a:rPr>
                                    </m:ctrlPr>
                                  </m:sSupPr>
                                  <m:e>
                                    <m:r>
                                      <a:rPr lang="en-US" altLang="ko-KR" sz="1400" b="0" i="1" smtClean="0">
                                        <a:latin typeface="Cambria Math" panose="02040503050406030204" pitchFamily="18" charset="0"/>
                                      </a:rPr>
                                      <m:t>𝑡</m:t>
                                    </m:r>
                                  </m:e>
                                  <m:sup>
                                    <m:r>
                                      <a:rPr lang="en-US" altLang="ko-KR" sz="1400" b="0" i="1" smtClean="0">
                                        <a:latin typeface="Cambria Math" panose="02040503050406030204" pitchFamily="18" charset="0"/>
                                      </a:rPr>
                                      <m:t>𝑢</m:t>
                                    </m:r>
                                  </m:sup>
                                </m:sSup>
                              </m:oMath>
                            </m:oMathPara>
                          </a14:m>
                          <a:endParaRPr lang="ko-KR" altLang="en-US" sz="1400"/>
                        </a:p>
                      </a:txBody>
                      <a:tcPr anchor="ctr"/>
                    </a:tc>
                    <a:tc>
                      <a:txBody>
                        <a:bodyPr/>
                        <a:lstStyle/>
                        <a:p>
                          <a:pPr algn="ctr" latinLnBrk="1"/>
                          <a:r>
                            <a:rPr lang="en-US" altLang="ko-KR" sz="1400"/>
                            <a:t>True box coordinates</a:t>
                          </a:r>
                          <a:endParaRPr lang="ko-KR" altLang="en-US" sz="1400"/>
                        </a:p>
                      </a:txBody>
                      <a:tcPr anchor="ctr"/>
                    </a:tc>
                    <a:extLst>
                      <a:ext uri="{0D108BD9-81ED-4DB2-BD59-A6C34878D82A}">
                        <a16:rowId xmlns:a16="http://schemas.microsoft.com/office/drawing/2014/main" val="1217128990"/>
                      </a:ext>
                    </a:extLst>
                  </a:tr>
                  <a:tr h="203309">
                    <a:tc>
                      <a:txBody>
                        <a:bodyPr/>
                        <a:lstStyle/>
                        <a:p>
                          <a:pPr algn="ctr" latinLnBrk="1"/>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𝑣</m:t>
                                </m:r>
                              </m:oMath>
                            </m:oMathPara>
                          </a14:m>
                          <a:endParaRPr lang="ko-KR" altLang="en-US" sz="1400"/>
                        </a:p>
                      </a:txBody>
                      <a:tcPr anchor="ctr"/>
                    </a:tc>
                    <a:tc>
                      <a:txBody>
                        <a:bodyPr/>
                        <a:lstStyle/>
                        <a:p>
                          <a:pPr algn="ctr" latinLnBrk="1"/>
                          <a:r>
                            <a:rPr lang="en-US" altLang="ko-KR" sz="1400"/>
                            <a:t>Predicted box coordinates</a:t>
                          </a:r>
                          <a:endParaRPr lang="ko-KR" altLang="en-US" sz="1400"/>
                        </a:p>
                      </a:txBody>
                      <a:tcPr anchor="ctr"/>
                    </a:tc>
                    <a:extLst>
                      <a:ext uri="{0D108BD9-81ED-4DB2-BD59-A6C34878D82A}">
                        <a16:rowId xmlns:a16="http://schemas.microsoft.com/office/drawing/2014/main" val="748466316"/>
                      </a:ext>
                    </a:extLst>
                  </a:tr>
                </a:tbl>
              </a:graphicData>
            </a:graphic>
          </p:graphicFrame>
        </mc:Choice>
        <mc:Fallback xmlns="">
          <p:graphicFrame>
            <p:nvGraphicFramePr>
              <p:cNvPr id="22" name="표 21">
                <a:extLst>
                  <a:ext uri="{FF2B5EF4-FFF2-40B4-BE49-F238E27FC236}">
                    <a16:creationId xmlns:a16="http://schemas.microsoft.com/office/drawing/2014/main" id="{48F55C6E-CBB2-D6BF-DA6D-DD3160F757C9}"/>
                  </a:ext>
                </a:extLst>
              </p:cNvPr>
              <p:cNvGraphicFramePr>
                <a:graphicFrameLocks noGrp="1"/>
              </p:cNvGraphicFramePr>
              <p:nvPr>
                <p:extLst>
                  <p:ext uri="{D42A27DB-BD31-4B8C-83A1-F6EECF244321}">
                    <p14:modId xmlns:p14="http://schemas.microsoft.com/office/powerpoint/2010/main" val="3258550966"/>
                  </p:ext>
                </p:extLst>
              </p:nvPr>
            </p:nvGraphicFramePr>
            <p:xfrm>
              <a:off x="8352275" y="3351750"/>
              <a:ext cx="3251685" cy="1524000"/>
            </p:xfrm>
            <a:graphic>
              <a:graphicData uri="http://schemas.openxmlformats.org/drawingml/2006/table">
                <a:tbl>
                  <a:tblPr firstRow="1" bandRow="1">
                    <a:tableStyleId>{5940675A-B579-460E-94D1-54222C63F5DA}</a:tableStyleId>
                  </a:tblPr>
                  <a:tblGrid>
                    <a:gridCol w="688169">
                      <a:extLst>
                        <a:ext uri="{9D8B030D-6E8A-4147-A177-3AD203B41FA5}">
                          <a16:colId xmlns:a16="http://schemas.microsoft.com/office/drawing/2014/main" val="2677312781"/>
                        </a:ext>
                      </a:extLst>
                    </a:gridCol>
                    <a:gridCol w="2563516">
                      <a:extLst>
                        <a:ext uri="{9D8B030D-6E8A-4147-A177-3AD203B41FA5}">
                          <a16:colId xmlns:a16="http://schemas.microsoft.com/office/drawing/2014/main" val="1591851480"/>
                        </a:ext>
                      </a:extLst>
                    </a:gridCol>
                  </a:tblGrid>
                  <a:tr h="304800">
                    <a:tc>
                      <a:txBody>
                        <a:bodyPr/>
                        <a:lstStyle/>
                        <a:p>
                          <a:pPr algn="ctr" latinLnBrk="1"/>
                          <a:r>
                            <a:rPr lang="en-US" altLang="ko-KR" sz="1400" b="1"/>
                            <a:t>sign</a:t>
                          </a:r>
                          <a:endParaRPr lang="ko-KR" altLang="en-US" sz="1400" b="1"/>
                        </a:p>
                      </a:txBody>
                      <a:tcPr anchor="ctr"/>
                    </a:tc>
                    <a:tc>
                      <a:txBody>
                        <a:bodyPr/>
                        <a:lstStyle/>
                        <a:p>
                          <a:pPr algn="ctr" latinLnBrk="1"/>
                          <a:r>
                            <a:rPr lang="en-US" altLang="ko-KR" sz="1400" b="1"/>
                            <a:t>mean</a:t>
                          </a:r>
                          <a:endParaRPr lang="ko-KR" altLang="en-US" sz="1400" b="1"/>
                        </a:p>
                      </a:txBody>
                      <a:tcPr anchor="ctr"/>
                    </a:tc>
                    <a:extLst>
                      <a:ext uri="{0D108BD9-81ED-4DB2-BD59-A6C34878D82A}">
                        <a16:rowId xmlns:a16="http://schemas.microsoft.com/office/drawing/2014/main" val="4138769845"/>
                      </a:ext>
                    </a:extLst>
                  </a:tr>
                  <a:tr h="304800">
                    <a:tc>
                      <a:txBody>
                        <a:bodyPr/>
                        <a:lstStyle/>
                        <a:p>
                          <a:endParaRPr lang="ko-KR"/>
                        </a:p>
                      </a:txBody>
                      <a:tcPr anchor="ctr">
                        <a:blipFill>
                          <a:blip r:embed="rId5"/>
                          <a:stretch>
                            <a:fillRect l="-885" t="-102000" r="-374336" b="-322000"/>
                          </a:stretch>
                        </a:blipFill>
                      </a:tcPr>
                    </a:tc>
                    <a:tc>
                      <a:txBody>
                        <a:bodyPr/>
                        <a:lstStyle/>
                        <a:p>
                          <a:pPr algn="ctr" latinLnBrk="1"/>
                          <a:r>
                            <a:rPr lang="en-US" altLang="ko-KR" sz="1400"/>
                            <a:t>Predicted class scores</a:t>
                          </a:r>
                          <a:endParaRPr lang="ko-KR" altLang="en-US" sz="1400"/>
                        </a:p>
                      </a:txBody>
                      <a:tcPr anchor="ctr"/>
                    </a:tc>
                    <a:extLst>
                      <a:ext uri="{0D108BD9-81ED-4DB2-BD59-A6C34878D82A}">
                        <a16:rowId xmlns:a16="http://schemas.microsoft.com/office/drawing/2014/main" val="1210941150"/>
                      </a:ext>
                    </a:extLst>
                  </a:tr>
                  <a:tr h="304800">
                    <a:tc>
                      <a:txBody>
                        <a:bodyPr/>
                        <a:lstStyle/>
                        <a:p>
                          <a:endParaRPr lang="ko-KR"/>
                        </a:p>
                      </a:txBody>
                      <a:tcPr anchor="ctr">
                        <a:blipFill>
                          <a:blip r:embed="rId5"/>
                          <a:stretch>
                            <a:fillRect l="-885" t="-198039" r="-374336" b="-215686"/>
                          </a:stretch>
                        </a:blipFill>
                      </a:tcPr>
                    </a:tc>
                    <a:tc>
                      <a:txBody>
                        <a:bodyPr/>
                        <a:lstStyle/>
                        <a:p>
                          <a:pPr algn="ctr" latinLnBrk="1"/>
                          <a:r>
                            <a:rPr lang="en-US" altLang="ko-KR" sz="1400"/>
                            <a:t>True class scores</a:t>
                          </a:r>
                          <a:endParaRPr lang="ko-KR" altLang="en-US" sz="1400"/>
                        </a:p>
                      </a:txBody>
                      <a:tcPr anchor="ctr"/>
                    </a:tc>
                    <a:extLst>
                      <a:ext uri="{0D108BD9-81ED-4DB2-BD59-A6C34878D82A}">
                        <a16:rowId xmlns:a16="http://schemas.microsoft.com/office/drawing/2014/main" val="2717967023"/>
                      </a:ext>
                    </a:extLst>
                  </a:tr>
                  <a:tr h="304800">
                    <a:tc>
                      <a:txBody>
                        <a:bodyPr/>
                        <a:lstStyle/>
                        <a:p>
                          <a:endParaRPr lang="ko-KR"/>
                        </a:p>
                      </a:txBody>
                      <a:tcPr anchor="ctr">
                        <a:blipFill>
                          <a:blip r:embed="rId5"/>
                          <a:stretch>
                            <a:fillRect l="-885" t="-304000" r="-374336" b="-120000"/>
                          </a:stretch>
                        </a:blipFill>
                      </a:tcPr>
                    </a:tc>
                    <a:tc>
                      <a:txBody>
                        <a:bodyPr/>
                        <a:lstStyle/>
                        <a:p>
                          <a:pPr algn="ctr" latinLnBrk="1"/>
                          <a:r>
                            <a:rPr lang="en-US" altLang="ko-KR" sz="1400"/>
                            <a:t>True box coordinates</a:t>
                          </a:r>
                          <a:endParaRPr lang="ko-KR" altLang="en-US" sz="1400"/>
                        </a:p>
                      </a:txBody>
                      <a:tcPr anchor="ctr"/>
                    </a:tc>
                    <a:extLst>
                      <a:ext uri="{0D108BD9-81ED-4DB2-BD59-A6C34878D82A}">
                        <a16:rowId xmlns:a16="http://schemas.microsoft.com/office/drawing/2014/main" val="1217128990"/>
                      </a:ext>
                    </a:extLst>
                  </a:tr>
                  <a:tr h="304800">
                    <a:tc>
                      <a:txBody>
                        <a:bodyPr/>
                        <a:lstStyle/>
                        <a:p>
                          <a:endParaRPr lang="ko-KR"/>
                        </a:p>
                      </a:txBody>
                      <a:tcPr anchor="ctr">
                        <a:blipFill>
                          <a:blip r:embed="rId5"/>
                          <a:stretch>
                            <a:fillRect l="-885" t="-404000" r="-374336" b="-20000"/>
                          </a:stretch>
                        </a:blipFill>
                      </a:tcPr>
                    </a:tc>
                    <a:tc>
                      <a:txBody>
                        <a:bodyPr/>
                        <a:lstStyle/>
                        <a:p>
                          <a:pPr algn="ctr" latinLnBrk="1"/>
                          <a:r>
                            <a:rPr lang="en-US" altLang="ko-KR" sz="1400"/>
                            <a:t>Predicted box coordinates</a:t>
                          </a:r>
                          <a:endParaRPr lang="ko-KR" altLang="en-US" sz="1400"/>
                        </a:p>
                      </a:txBody>
                      <a:tcPr anchor="ctr"/>
                    </a:tc>
                    <a:extLst>
                      <a:ext uri="{0D108BD9-81ED-4DB2-BD59-A6C34878D82A}">
                        <a16:rowId xmlns:a16="http://schemas.microsoft.com/office/drawing/2014/main" val="748466316"/>
                      </a:ext>
                    </a:extLst>
                  </a:tr>
                </a:tbl>
              </a:graphicData>
            </a:graphic>
          </p:graphicFrame>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F16926-26F8-F292-46B6-98B4590C7EFB}"/>
                  </a:ext>
                </a:extLst>
              </p:cNvPr>
              <p:cNvSpPr txBox="1"/>
              <p:nvPr/>
            </p:nvSpPr>
            <p:spPr>
              <a:xfrm>
                <a:off x="5127693" y="3929084"/>
                <a:ext cx="3382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b="0" i="1" smtClean="0">
                          <a:latin typeface="Cambria Math" panose="02040503050406030204" pitchFamily="18" charset="0"/>
                        </a:rPr>
                        <m:t>+</m:t>
                      </m:r>
                    </m:oMath>
                  </m:oMathPara>
                </a14:m>
                <a:endParaRPr lang="ko-KR" altLang="en-US" sz="2400"/>
              </a:p>
            </p:txBody>
          </p:sp>
        </mc:Choice>
        <mc:Fallback xmlns="">
          <p:sp>
            <p:nvSpPr>
              <p:cNvPr id="23" name="TextBox 22">
                <a:extLst>
                  <a:ext uri="{FF2B5EF4-FFF2-40B4-BE49-F238E27FC236}">
                    <a16:creationId xmlns:a16="http://schemas.microsoft.com/office/drawing/2014/main" id="{6EF16926-26F8-F292-46B6-98B4590C7EFB}"/>
                  </a:ext>
                </a:extLst>
              </p:cNvPr>
              <p:cNvSpPr txBox="1">
                <a:spLocks noRot="1" noChangeAspect="1" noMove="1" noResize="1" noEditPoints="1" noAdjustHandles="1" noChangeArrowheads="1" noChangeShapeType="1" noTextEdit="1"/>
              </p:cNvSpPr>
              <p:nvPr/>
            </p:nvSpPr>
            <p:spPr>
              <a:xfrm>
                <a:off x="5127693" y="3929084"/>
                <a:ext cx="338233" cy="369332"/>
              </a:xfrm>
              <a:prstGeom prst="rect">
                <a:avLst/>
              </a:prstGeom>
              <a:blipFill>
                <a:blip r:embed="rId6"/>
                <a:stretch>
                  <a:fillRect l="-12500" r="-10714" b="-1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94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8</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 R-CNN</a:t>
            </a:r>
            <a:endParaRPr lang="ko-KR" altLang="en-US" sz="3200" b="1"/>
          </a:p>
        </p:txBody>
      </p:sp>
      <p:sp>
        <p:nvSpPr>
          <p:cNvPr id="2" name="TextBox 1">
            <a:extLst>
              <a:ext uri="{FF2B5EF4-FFF2-40B4-BE49-F238E27FC236}">
                <a16:creationId xmlns:a16="http://schemas.microsoft.com/office/drawing/2014/main" id="{13DF1D20-4185-B1E0-EDD9-A92E7F3EB33A}"/>
              </a:ext>
            </a:extLst>
          </p:cNvPr>
          <p:cNvSpPr txBox="1"/>
          <p:nvPr/>
        </p:nvSpPr>
        <p:spPr>
          <a:xfrm>
            <a:off x="842282" y="1374238"/>
            <a:ext cx="10507435" cy="2031325"/>
          </a:xfrm>
          <a:prstGeom prst="rect">
            <a:avLst/>
          </a:prstGeom>
          <a:noFill/>
        </p:spPr>
        <p:txBody>
          <a:bodyPr wrap="square" rtlCol="0">
            <a:spAutoFit/>
          </a:bodyPr>
          <a:lstStyle/>
          <a:p>
            <a:r>
              <a:rPr lang="en-US" altLang="ko-KR" b="1"/>
              <a:t>Limits of Fast R-CNN</a:t>
            </a:r>
          </a:p>
          <a:p>
            <a:br>
              <a:rPr lang="en-US" altLang="ko-KR"/>
            </a:br>
            <a:r>
              <a:rPr lang="en-US" altLang="ko-KR" b="0" i="0">
                <a:effectLst/>
              </a:rPr>
              <a:t>In Fast R-CNN, the Selective Search algorithm also operates outside the CNN, causing a bottleneck phenomenon.</a:t>
            </a:r>
            <a:endParaRPr lang="en-US" altLang="ko-KR"/>
          </a:p>
          <a:p>
            <a:endParaRPr lang="en-US" altLang="ko-KR"/>
          </a:p>
          <a:p>
            <a:endParaRPr lang="en-US" altLang="ko-KR"/>
          </a:p>
          <a:p>
            <a:r>
              <a:rPr lang="en-US" altLang="ko-KR" b="1"/>
              <a:t>Bottleneck Phenomenon</a:t>
            </a:r>
          </a:p>
        </p:txBody>
      </p:sp>
      <p:sp>
        <p:nvSpPr>
          <p:cNvPr id="5" name="TextBox 4">
            <a:extLst>
              <a:ext uri="{FF2B5EF4-FFF2-40B4-BE49-F238E27FC236}">
                <a16:creationId xmlns:a16="http://schemas.microsoft.com/office/drawing/2014/main" id="{43C9778B-7E8F-98D7-9FCA-00F77FB8A22A}"/>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1. Before Faster R-CNN </a:t>
            </a:r>
            <a:endParaRPr lang="ko-KR" altLang="en-US">
              <a:solidFill>
                <a:schemeClr val="bg2">
                  <a:lumMod val="50000"/>
                </a:schemeClr>
              </a:solidFill>
            </a:endParaRPr>
          </a:p>
        </p:txBody>
      </p:sp>
      <p:grpSp>
        <p:nvGrpSpPr>
          <p:cNvPr id="33" name="그룹 32">
            <a:extLst>
              <a:ext uri="{FF2B5EF4-FFF2-40B4-BE49-F238E27FC236}">
                <a16:creationId xmlns:a16="http://schemas.microsoft.com/office/drawing/2014/main" id="{ABC25055-C69A-6F79-DCA3-E7ED203CC759}"/>
              </a:ext>
            </a:extLst>
          </p:cNvPr>
          <p:cNvGrpSpPr/>
          <p:nvPr/>
        </p:nvGrpSpPr>
        <p:grpSpPr>
          <a:xfrm>
            <a:off x="1569245" y="3741680"/>
            <a:ext cx="2510519" cy="1742082"/>
            <a:chOff x="8605059" y="3455656"/>
            <a:chExt cx="2510519" cy="1742082"/>
          </a:xfrm>
        </p:grpSpPr>
        <p:sp>
          <p:nvSpPr>
            <p:cNvPr id="8" name="자유형: 도형 7">
              <a:extLst>
                <a:ext uri="{FF2B5EF4-FFF2-40B4-BE49-F238E27FC236}">
                  <a16:creationId xmlns:a16="http://schemas.microsoft.com/office/drawing/2014/main" id="{E79E82DF-63E0-FE7B-41BE-D4086076A8E6}"/>
                </a:ext>
              </a:extLst>
            </p:cNvPr>
            <p:cNvSpPr/>
            <p:nvPr/>
          </p:nvSpPr>
          <p:spPr>
            <a:xfrm>
              <a:off x="8605059" y="4528075"/>
              <a:ext cx="2425995" cy="669663"/>
            </a:xfrm>
            <a:custGeom>
              <a:avLst/>
              <a:gdLst>
                <a:gd name="connsiteX0" fmla="*/ 0 w 2323214"/>
                <a:gd name="connsiteY0" fmla="*/ 898489 h 898489"/>
                <a:gd name="connsiteX1" fmla="*/ 1206795 w 2323214"/>
                <a:gd name="connsiteY1" fmla="*/ 38 h 898489"/>
                <a:gd name="connsiteX2" fmla="*/ 2323214 w 2323214"/>
                <a:gd name="connsiteY2" fmla="*/ 861275 h 898489"/>
              </a:gdLst>
              <a:ahLst/>
              <a:cxnLst>
                <a:cxn ang="0">
                  <a:pos x="connsiteX0" y="connsiteY0"/>
                </a:cxn>
                <a:cxn ang="0">
                  <a:pos x="connsiteX1" y="connsiteY1"/>
                </a:cxn>
                <a:cxn ang="0">
                  <a:pos x="connsiteX2" y="connsiteY2"/>
                </a:cxn>
              </a:cxnLst>
              <a:rect l="l" t="t" r="r" b="b"/>
              <a:pathLst>
                <a:path w="2323214" h="898489">
                  <a:moveTo>
                    <a:pt x="0" y="898489"/>
                  </a:moveTo>
                  <a:cubicBezTo>
                    <a:pt x="409796" y="452364"/>
                    <a:pt x="819593" y="6240"/>
                    <a:pt x="1206795" y="38"/>
                  </a:cubicBezTo>
                  <a:cubicBezTo>
                    <a:pt x="1593997" y="-6164"/>
                    <a:pt x="2159295" y="731026"/>
                    <a:pt x="2323214" y="86127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도형 8">
              <a:extLst>
                <a:ext uri="{FF2B5EF4-FFF2-40B4-BE49-F238E27FC236}">
                  <a16:creationId xmlns:a16="http://schemas.microsoft.com/office/drawing/2014/main" id="{2A3A36C6-E663-2C2F-20A6-A31ABEC768FA}"/>
                </a:ext>
              </a:extLst>
            </p:cNvPr>
            <p:cNvSpPr/>
            <p:nvPr/>
          </p:nvSpPr>
          <p:spPr>
            <a:xfrm flipV="1">
              <a:off x="8620421" y="3455656"/>
              <a:ext cx="2425995" cy="669663"/>
            </a:xfrm>
            <a:custGeom>
              <a:avLst/>
              <a:gdLst>
                <a:gd name="connsiteX0" fmla="*/ 0 w 2323214"/>
                <a:gd name="connsiteY0" fmla="*/ 898489 h 898489"/>
                <a:gd name="connsiteX1" fmla="*/ 1206795 w 2323214"/>
                <a:gd name="connsiteY1" fmla="*/ 38 h 898489"/>
                <a:gd name="connsiteX2" fmla="*/ 2323214 w 2323214"/>
                <a:gd name="connsiteY2" fmla="*/ 861275 h 898489"/>
              </a:gdLst>
              <a:ahLst/>
              <a:cxnLst>
                <a:cxn ang="0">
                  <a:pos x="connsiteX0" y="connsiteY0"/>
                </a:cxn>
                <a:cxn ang="0">
                  <a:pos x="connsiteX1" y="connsiteY1"/>
                </a:cxn>
                <a:cxn ang="0">
                  <a:pos x="connsiteX2" y="connsiteY2"/>
                </a:cxn>
              </a:cxnLst>
              <a:rect l="l" t="t" r="r" b="b"/>
              <a:pathLst>
                <a:path w="2323214" h="898489">
                  <a:moveTo>
                    <a:pt x="0" y="898489"/>
                  </a:moveTo>
                  <a:cubicBezTo>
                    <a:pt x="409796" y="452364"/>
                    <a:pt x="819593" y="6240"/>
                    <a:pt x="1206795" y="38"/>
                  </a:cubicBezTo>
                  <a:cubicBezTo>
                    <a:pt x="1593997" y="-6164"/>
                    <a:pt x="2159295" y="731026"/>
                    <a:pt x="2323214" y="86127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E7E565F7-1FCB-9EE3-7D86-CEED11F81943}"/>
                </a:ext>
              </a:extLst>
            </p:cNvPr>
            <p:cNvSpPr/>
            <p:nvPr/>
          </p:nvSpPr>
          <p:spPr>
            <a:xfrm>
              <a:off x="8850380" y="3867778"/>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4C830DDD-5A4D-6498-4BAD-EE8ECB7E8501}"/>
                </a:ext>
              </a:extLst>
            </p:cNvPr>
            <p:cNvSpPr/>
            <p:nvPr/>
          </p:nvSpPr>
          <p:spPr>
            <a:xfrm>
              <a:off x="9111763" y="4011750"/>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84C28007-C99C-03CA-1F91-4736C6FE55A6}"/>
                </a:ext>
              </a:extLst>
            </p:cNvPr>
            <p:cNvSpPr/>
            <p:nvPr/>
          </p:nvSpPr>
          <p:spPr>
            <a:xfrm>
              <a:off x="8653602" y="4397318"/>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87DBACFE-B05D-9C30-76E5-CC566D404BBA}"/>
                </a:ext>
              </a:extLst>
            </p:cNvPr>
            <p:cNvSpPr/>
            <p:nvPr/>
          </p:nvSpPr>
          <p:spPr>
            <a:xfrm>
              <a:off x="8881345" y="4239460"/>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9B3851A7-989C-5DCD-1661-4142FE984769}"/>
                </a:ext>
              </a:extLst>
            </p:cNvPr>
            <p:cNvSpPr/>
            <p:nvPr/>
          </p:nvSpPr>
          <p:spPr>
            <a:xfrm>
              <a:off x="8624905" y="4065541"/>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A2C52330-C502-46F2-81AB-80FD8DEDE2AD}"/>
                </a:ext>
              </a:extLst>
            </p:cNvPr>
            <p:cNvSpPr/>
            <p:nvPr/>
          </p:nvSpPr>
          <p:spPr>
            <a:xfrm>
              <a:off x="9369146" y="4191342"/>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96CD0D5-E1B3-A4CD-1669-EB50ED6600B9}"/>
                </a:ext>
              </a:extLst>
            </p:cNvPr>
            <p:cNvSpPr/>
            <p:nvPr/>
          </p:nvSpPr>
          <p:spPr>
            <a:xfrm>
              <a:off x="9673746" y="4205552"/>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a:extLst>
                <a:ext uri="{FF2B5EF4-FFF2-40B4-BE49-F238E27FC236}">
                  <a16:creationId xmlns:a16="http://schemas.microsoft.com/office/drawing/2014/main" id="{EA440F29-A9FB-7425-8C3D-05CEF2EDEC2E}"/>
                </a:ext>
              </a:extLst>
            </p:cNvPr>
            <p:cNvSpPr/>
            <p:nvPr/>
          </p:nvSpPr>
          <p:spPr>
            <a:xfrm>
              <a:off x="10002167" y="4230513"/>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D8F3ED8F-8EFA-10CA-F345-F9B3699D0712}"/>
                </a:ext>
              </a:extLst>
            </p:cNvPr>
            <p:cNvSpPr/>
            <p:nvPr/>
          </p:nvSpPr>
          <p:spPr>
            <a:xfrm>
              <a:off x="10320851" y="4072655"/>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id="{5F38F4B1-E0B3-A4FB-1903-D2FD55F4BE67}"/>
                </a:ext>
              </a:extLst>
            </p:cNvPr>
            <p:cNvSpPr/>
            <p:nvPr/>
          </p:nvSpPr>
          <p:spPr>
            <a:xfrm>
              <a:off x="10304802" y="4370217"/>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id="{CF207D05-473D-4BF3-8B79-E98768A9ACBE}"/>
                </a:ext>
              </a:extLst>
            </p:cNvPr>
            <p:cNvSpPr/>
            <p:nvPr/>
          </p:nvSpPr>
          <p:spPr>
            <a:xfrm>
              <a:off x="10595475" y="4204835"/>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F1F34D35-8B32-5DEE-295E-186C12109A3C}"/>
                </a:ext>
              </a:extLst>
            </p:cNvPr>
            <p:cNvSpPr/>
            <p:nvPr/>
          </p:nvSpPr>
          <p:spPr>
            <a:xfrm>
              <a:off x="10595518" y="3907273"/>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445AF0B2-EDDA-E1D4-3EBB-EE7E0015E063}"/>
                </a:ext>
              </a:extLst>
            </p:cNvPr>
            <p:cNvSpPr/>
            <p:nvPr/>
          </p:nvSpPr>
          <p:spPr>
            <a:xfrm>
              <a:off x="10866137" y="4461798"/>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AED87DF2-BCDF-8EC0-C57C-966B3DC87FC3}"/>
                </a:ext>
              </a:extLst>
            </p:cNvPr>
            <p:cNvSpPr/>
            <p:nvPr/>
          </p:nvSpPr>
          <p:spPr>
            <a:xfrm>
              <a:off x="9160866" y="4404842"/>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7BBAA9D4-43AE-5C72-0CCA-192789709927}"/>
                </a:ext>
              </a:extLst>
            </p:cNvPr>
            <p:cNvSpPr/>
            <p:nvPr/>
          </p:nvSpPr>
          <p:spPr>
            <a:xfrm>
              <a:off x="10590531" y="4553568"/>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7724CF3F-7396-D610-D82C-D081E8B97B0E}"/>
                </a:ext>
              </a:extLst>
            </p:cNvPr>
            <p:cNvSpPr/>
            <p:nvPr/>
          </p:nvSpPr>
          <p:spPr>
            <a:xfrm>
              <a:off x="10894067" y="4104352"/>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C9977CF6-E1DF-3F7D-7460-366263395A1C}"/>
                </a:ext>
              </a:extLst>
            </p:cNvPr>
            <p:cNvSpPr/>
            <p:nvPr/>
          </p:nvSpPr>
          <p:spPr>
            <a:xfrm>
              <a:off x="8881344" y="4561983"/>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B310B3BE-9FE9-B480-6613-5BD59FCD1267}"/>
                </a:ext>
              </a:extLst>
            </p:cNvPr>
            <p:cNvSpPr/>
            <p:nvPr/>
          </p:nvSpPr>
          <p:spPr>
            <a:xfrm>
              <a:off x="10881481" y="3741403"/>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a:extLst>
                <a:ext uri="{FF2B5EF4-FFF2-40B4-BE49-F238E27FC236}">
                  <a16:creationId xmlns:a16="http://schemas.microsoft.com/office/drawing/2014/main" id="{AEFAB744-8D0B-B013-C8A5-61C53E623F51}"/>
                </a:ext>
              </a:extLst>
            </p:cNvPr>
            <p:cNvSpPr/>
            <p:nvPr/>
          </p:nvSpPr>
          <p:spPr>
            <a:xfrm>
              <a:off x="8620421" y="3697762"/>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a:extLst>
                <a:ext uri="{FF2B5EF4-FFF2-40B4-BE49-F238E27FC236}">
                  <a16:creationId xmlns:a16="http://schemas.microsoft.com/office/drawing/2014/main" id="{2249DA07-F8CB-7DB3-79A8-B486D1102567}"/>
                </a:ext>
              </a:extLst>
            </p:cNvPr>
            <p:cNvSpPr/>
            <p:nvPr/>
          </p:nvSpPr>
          <p:spPr>
            <a:xfrm>
              <a:off x="8632446" y="4723233"/>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238961FB-67BC-532E-A0B9-6AA464596051}"/>
                </a:ext>
              </a:extLst>
            </p:cNvPr>
            <p:cNvSpPr/>
            <p:nvPr/>
          </p:nvSpPr>
          <p:spPr>
            <a:xfrm>
              <a:off x="10863121" y="4780029"/>
              <a:ext cx="221511" cy="218046"/>
            </a:xfrm>
            <a:prstGeom prst="ellipse">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TextBox 31">
            <a:extLst>
              <a:ext uri="{FF2B5EF4-FFF2-40B4-BE49-F238E27FC236}">
                <a16:creationId xmlns:a16="http://schemas.microsoft.com/office/drawing/2014/main" id="{E56F146D-24CD-AF64-2DC4-6F30F367EE7D}"/>
              </a:ext>
            </a:extLst>
          </p:cNvPr>
          <p:cNvSpPr txBox="1"/>
          <p:nvPr/>
        </p:nvSpPr>
        <p:spPr>
          <a:xfrm>
            <a:off x="1738420" y="5581827"/>
            <a:ext cx="2256820" cy="307777"/>
          </a:xfrm>
          <a:prstGeom prst="rect">
            <a:avLst/>
          </a:prstGeom>
          <a:noFill/>
        </p:spPr>
        <p:txBody>
          <a:bodyPr wrap="square" rtlCol="0">
            <a:spAutoFit/>
          </a:bodyPr>
          <a:lstStyle/>
          <a:p>
            <a:pPr algn="ctr"/>
            <a:r>
              <a:rPr lang="en-US" altLang="ko-KR" sz="1400"/>
              <a:t>Bottleneck phenomenon</a:t>
            </a:r>
            <a:endParaRPr lang="ko-KR" altLang="en-US" sz="1400"/>
          </a:p>
        </p:txBody>
      </p:sp>
      <p:sp>
        <p:nvSpPr>
          <p:cNvPr id="34" name="TextBox 33">
            <a:extLst>
              <a:ext uri="{FF2B5EF4-FFF2-40B4-BE49-F238E27FC236}">
                <a16:creationId xmlns:a16="http://schemas.microsoft.com/office/drawing/2014/main" id="{BCAF88E9-6C72-7304-B52D-49BDDDE9619E}"/>
              </a:ext>
            </a:extLst>
          </p:cNvPr>
          <p:cNvSpPr txBox="1"/>
          <p:nvPr/>
        </p:nvSpPr>
        <p:spPr>
          <a:xfrm>
            <a:off x="2266036" y="3884246"/>
            <a:ext cx="1159985" cy="369332"/>
          </a:xfrm>
          <a:prstGeom prst="rect">
            <a:avLst/>
          </a:prstGeom>
          <a:noFill/>
        </p:spPr>
        <p:txBody>
          <a:bodyPr wrap="square" rtlCol="0">
            <a:spAutoFit/>
          </a:bodyPr>
          <a:lstStyle/>
          <a:p>
            <a:pPr algn="ctr"/>
            <a:r>
              <a:rPr lang="en-US" altLang="ko-KR"/>
              <a:t>CPU</a:t>
            </a:r>
            <a:endParaRPr lang="ko-KR" altLang="en-US"/>
          </a:p>
        </p:txBody>
      </p:sp>
      <p:sp>
        <p:nvSpPr>
          <p:cNvPr id="35" name="TextBox 34">
            <a:extLst>
              <a:ext uri="{FF2B5EF4-FFF2-40B4-BE49-F238E27FC236}">
                <a16:creationId xmlns:a16="http://schemas.microsoft.com/office/drawing/2014/main" id="{8F7B62E3-EA89-9C3F-DB06-BE27CEB35551}"/>
              </a:ext>
            </a:extLst>
          </p:cNvPr>
          <p:cNvSpPr txBox="1"/>
          <p:nvPr/>
        </p:nvSpPr>
        <p:spPr>
          <a:xfrm>
            <a:off x="4042519" y="4478675"/>
            <a:ext cx="1047988" cy="369332"/>
          </a:xfrm>
          <a:prstGeom prst="rect">
            <a:avLst/>
          </a:prstGeom>
          <a:noFill/>
        </p:spPr>
        <p:txBody>
          <a:bodyPr wrap="square" rtlCol="0">
            <a:spAutoFit/>
          </a:bodyPr>
          <a:lstStyle/>
          <a:p>
            <a:pPr algn="ctr"/>
            <a:r>
              <a:rPr lang="en-US" altLang="ko-KR"/>
              <a:t>GPU</a:t>
            </a:r>
            <a:endParaRPr lang="ko-KR" altLang="en-US"/>
          </a:p>
        </p:txBody>
      </p:sp>
      <p:sp>
        <p:nvSpPr>
          <p:cNvPr id="36" name="TextBox 35">
            <a:extLst>
              <a:ext uri="{FF2B5EF4-FFF2-40B4-BE49-F238E27FC236}">
                <a16:creationId xmlns:a16="http://schemas.microsoft.com/office/drawing/2014/main" id="{CEE38154-DEDE-614A-D512-EC7CE96F9FBC}"/>
              </a:ext>
            </a:extLst>
          </p:cNvPr>
          <p:cNvSpPr txBox="1"/>
          <p:nvPr/>
        </p:nvSpPr>
        <p:spPr>
          <a:xfrm>
            <a:off x="712787" y="4449841"/>
            <a:ext cx="919716" cy="369332"/>
          </a:xfrm>
          <a:prstGeom prst="rect">
            <a:avLst/>
          </a:prstGeom>
          <a:noFill/>
          <a:ln>
            <a:noFill/>
          </a:ln>
        </p:spPr>
        <p:txBody>
          <a:bodyPr wrap="square" rtlCol="0">
            <a:spAutoFit/>
          </a:bodyPr>
          <a:lstStyle/>
          <a:p>
            <a:pPr algn="ctr"/>
            <a:r>
              <a:rPr lang="en-US" altLang="ko-KR">
                <a:solidFill>
                  <a:srgbClr val="46B1E1"/>
                </a:solidFill>
              </a:rPr>
              <a:t>DATA</a:t>
            </a:r>
            <a:endParaRPr lang="ko-KR" altLang="en-US">
              <a:solidFill>
                <a:srgbClr val="46B1E1"/>
              </a:solidFill>
            </a:endParaRPr>
          </a:p>
        </p:txBody>
      </p:sp>
      <p:sp>
        <p:nvSpPr>
          <p:cNvPr id="39" name="TextBox 38">
            <a:extLst>
              <a:ext uri="{FF2B5EF4-FFF2-40B4-BE49-F238E27FC236}">
                <a16:creationId xmlns:a16="http://schemas.microsoft.com/office/drawing/2014/main" id="{E14AC696-4EC7-AA41-97CC-C54D105312C1}"/>
              </a:ext>
            </a:extLst>
          </p:cNvPr>
          <p:cNvSpPr txBox="1"/>
          <p:nvPr/>
        </p:nvSpPr>
        <p:spPr>
          <a:xfrm>
            <a:off x="5351854" y="4212381"/>
            <a:ext cx="6095114" cy="646331"/>
          </a:xfrm>
          <a:prstGeom prst="rect">
            <a:avLst/>
          </a:prstGeom>
          <a:noFill/>
        </p:spPr>
        <p:txBody>
          <a:bodyPr wrap="square">
            <a:spAutoFit/>
          </a:bodyPr>
          <a:lstStyle/>
          <a:p>
            <a:r>
              <a:rPr lang="en-US" altLang="ko-KR"/>
              <a:t>If one resource of the computer is slower than other resources, </a:t>
            </a:r>
            <a:r>
              <a:rPr lang="ko-KR" altLang="en-US"/>
              <a:t>overall performance will decrease.</a:t>
            </a:r>
            <a:endParaRPr lang="en-US" altLang="ko-KR"/>
          </a:p>
        </p:txBody>
      </p:sp>
    </p:spTree>
    <p:extLst>
      <p:ext uri="{BB962C8B-B14F-4D97-AF65-F5344CB8AC3E}">
        <p14:creationId xmlns:p14="http://schemas.microsoft.com/office/powerpoint/2010/main" val="371715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C15ADB5-9192-E38D-04BB-646802727BDA}"/>
              </a:ext>
            </a:extLst>
          </p:cNvPr>
          <p:cNvSpPr>
            <a:spLocks noGrp="1"/>
          </p:cNvSpPr>
          <p:nvPr>
            <p:ph type="sldNum" sz="quarter" idx="12"/>
          </p:nvPr>
        </p:nvSpPr>
        <p:spPr/>
        <p:txBody>
          <a:bodyPr/>
          <a:lstStyle/>
          <a:p>
            <a:fld id="{E9F95EAE-C241-4C79-AF4C-08AC2D9DBA6B}" type="slidenum">
              <a:rPr lang="ko-KR" altLang="en-US" smtClean="0"/>
              <a:pPr/>
              <a:t>9</a:t>
            </a:fld>
            <a:endParaRPr lang="ko-KR" altLang="en-US"/>
          </a:p>
        </p:txBody>
      </p:sp>
      <p:cxnSp>
        <p:nvCxnSpPr>
          <p:cNvPr id="6" name="직선 연결선 5">
            <a:extLst>
              <a:ext uri="{FF2B5EF4-FFF2-40B4-BE49-F238E27FC236}">
                <a16:creationId xmlns:a16="http://schemas.microsoft.com/office/drawing/2014/main" id="{866D64C6-994D-4E08-CB0A-58605F702951}"/>
              </a:ext>
            </a:extLst>
          </p:cNvPr>
          <p:cNvCxnSpPr>
            <a:cxnSpLocks/>
          </p:cNvCxnSpPr>
          <p:nvPr/>
        </p:nvCxnSpPr>
        <p:spPr>
          <a:xfrm>
            <a:off x="842282" y="1121229"/>
            <a:ext cx="10507436" cy="0"/>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DA5CC1F9-D13A-910A-BADD-BA6885F80A88}"/>
              </a:ext>
            </a:extLst>
          </p:cNvPr>
          <p:cNvSpPr txBox="1"/>
          <p:nvPr/>
        </p:nvSpPr>
        <p:spPr>
          <a:xfrm>
            <a:off x="842282" y="536454"/>
            <a:ext cx="2964174" cy="584775"/>
          </a:xfrm>
          <a:prstGeom prst="rect">
            <a:avLst/>
          </a:prstGeom>
          <a:noFill/>
        </p:spPr>
        <p:txBody>
          <a:bodyPr wrap="square" rtlCol="0">
            <a:spAutoFit/>
          </a:bodyPr>
          <a:lstStyle/>
          <a:p>
            <a:r>
              <a:rPr lang="en-US" altLang="ko-KR" sz="3200" b="1"/>
              <a:t>Faster R-CNN</a:t>
            </a:r>
            <a:endParaRPr lang="ko-KR" altLang="en-US" sz="3200" b="1"/>
          </a:p>
        </p:txBody>
      </p:sp>
      <p:sp>
        <p:nvSpPr>
          <p:cNvPr id="3" name="TextBox 2">
            <a:extLst>
              <a:ext uri="{FF2B5EF4-FFF2-40B4-BE49-F238E27FC236}">
                <a16:creationId xmlns:a16="http://schemas.microsoft.com/office/drawing/2014/main" id="{9D1F062A-147D-E8E9-2DD3-54C837B4CE84}"/>
              </a:ext>
            </a:extLst>
          </p:cNvPr>
          <p:cNvSpPr txBox="1"/>
          <p:nvPr/>
        </p:nvSpPr>
        <p:spPr>
          <a:xfrm>
            <a:off x="8606518" y="751897"/>
            <a:ext cx="2743200" cy="369332"/>
          </a:xfrm>
          <a:prstGeom prst="rect">
            <a:avLst/>
          </a:prstGeom>
          <a:noFill/>
        </p:spPr>
        <p:txBody>
          <a:bodyPr wrap="square">
            <a:spAutoFit/>
          </a:bodyPr>
          <a:lstStyle/>
          <a:p>
            <a:pPr algn="r"/>
            <a:r>
              <a:rPr lang="en-US" altLang="ko-KR" sz="1800" b="1">
                <a:solidFill>
                  <a:schemeClr val="bg2">
                    <a:lumMod val="50000"/>
                  </a:schemeClr>
                </a:solidFill>
              </a:rPr>
              <a:t>2. Faster R-CNN </a:t>
            </a:r>
            <a:endParaRPr lang="ko-KR" altLang="en-US">
              <a:solidFill>
                <a:schemeClr val="bg2">
                  <a:lumMod val="50000"/>
                </a:schemeClr>
              </a:solidFill>
            </a:endParaRPr>
          </a:p>
        </p:txBody>
      </p:sp>
      <p:sp>
        <p:nvSpPr>
          <p:cNvPr id="2" name="TextBox 1">
            <a:extLst>
              <a:ext uri="{FF2B5EF4-FFF2-40B4-BE49-F238E27FC236}">
                <a16:creationId xmlns:a16="http://schemas.microsoft.com/office/drawing/2014/main" id="{FC9FDA96-066A-781B-C44C-B2243D426068}"/>
              </a:ext>
            </a:extLst>
          </p:cNvPr>
          <p:cNvSpPr txBox="1"/>
          <p:nvPr/>
        </p:nvSpPr>
        <p:spPr>
          <a:xfrm>
            <a:off x="842282" y="1323753"/>
            <a:ext cx="10507436" cy="369332"/>
          </a:xfrm>
          <a:prstGeom prst="rect">
            <a:avLst/>
          </a:prstGeom>
          <a:noFill/>
        </p:spPr>
        <p:txBody>
          <a:bodyPr wrap="square" rtlCol="0">
            <a:spAutoFit/>
          </a:bodyPr>
          <a:lstStyle/>
          <a:p>
            <a:r>
              <a:rPr lang="en-US" altLang="ko-KR" b="1"/>
              <a:t>Idea of Faster R-CNN</a:t>
            </a:r>
            <a:endParaRPr lang="ko-KR" altLang="en-US" b="1"/>
          </a:p>
        </p:txBody>
      </p:sp>
      <p:sp>
        <p:nvSpPr>
          <p:cNvPr id="34" name="TextBox 33">
            <a:extLst>
              <a:ext uri="{FF2B5EF4-FFF2-40B4-BE49-F238E27FC236}">
                <a16:creationId xmlns:a16="http://schemas.microsoft.com/office/drawing/2014/main" id="{76AD0DE0-1939-BE6C-70EE-B2262C9AB679}"/>
              </a:ext>
            </a:extLst>
          </p:cNvPr>
          <p:cNvSpPr txBox="1"/>
          <p:nvPr/>
        </p:nvSpPr>
        <p:spPr>
          <a:xfrm>
            <a:off x="6096000" y="1322727"/>
            <a:ext cx="4022113" cy="369332"/>
          </a:xfrm>
          <a:prstGeom prst="rect">
            <a:avLst/>
          </a:prstGeom>
          <a:noFill/>
        </p:spPr>
        <p:txBody>
          <a:bodyPr wrap="square" rtlCol="0">
            <a:spAutoFit/>
          </a:bodyPr>
          <a:lstStyle/>
          <a:p>
            <a:r>
              <a:rPr lang="en-US" altLang="ko-KR" b="1"/>
              <a:t>Structure of Faster R-CNN</a:t>
            </a:r>
          </a:p>
        </p:txBody>
      </p:sp>
      <p:sp>
        <p:nvSpPr>
          <p:cNvPr id="35" name="직사각형 34">
            <a:extLst>
              <a:ext uri="{FF2B5EF4-FFF2-40B4-BE49-F238E27FC236}">
                <a16:creationId xmlns:a16="http://schemas.microsoft.com/office/drawing/2014/main" id="{7D509CDD-AF62-B5BA-4F03-5142874B581C}"/>
              </a:ext>
            </a:extLst>
          </p:cNvPr>
          <p:cNvSpPr/>
          <p:nvPr/>
        </p:nvSpPr>
        <p:spPr>
          <a:xfrm>
            <a:off x="7417385" y="1936996"/>
            <a:ext cx="1672743"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Input Image</a:t>
            </a:r>
            <a:endParaRPr lang="ko-KR" altLang="en-US">
              <a:solidFill>
                <a:schemeClr val="tx1"/>
              </a:solidFill>
            </a:endParaRPr>
          </a:p>
        </p:txBody>
      </p:sp>
      <p:cxnSp>
        <p:nvCxnSpPr>
          <p:cNvPr id="39" name="직선 화살표 연결선 38">
            <a:extLst>
              <a:ext uri="{FF2B5EF4-FFF2-40B4-BE49-F238E27FC236}">
                <a16:creationId xmlns:a16="http://schemas.microsoft.com/office/drawing/2014/main" id="{C14CB75D-B020-BBAE-E106-E71F62B3E6A5}"/>
              </a:ext>
            </a:extLst>
          </p:cNvPr>
          <p:cNvCxnSpPr>
            <a:cxnSpLocks/>
            <a:stCxn id="35" idx="2"/>
            <a:endCxn id="57" idx="0"/>
          </p:cNvCxnSpPr>
          <p:nvPr/>
        </p:nvCxnSpPr>
        <p:spPr>
          <a:xfrm flipH="1">
            <a:off x="8253756" y="2404828"/>
            <a:ext cx="1" cy="468002"/>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직사각형 50">
            <a:extLst>
              <a:ext uri="{FF2B5EF4-FFF2-40B4-BE49-F238E27FC236}">
                <a16:creationId xmlns:a16="http://schemas.microsoft.com/office/drawing/2014/main" id="{7C5DA23E-6E19-E866-4207-B282BFD3895C}"/>
              </a:ext>
            </a:extLst>
          </p:cNvPr>
          <p:cNvSpPr/>
          <p:nvPr/>
        </p:nvSpPr>
        <p:spPr>
          <a:xfrm>
            <a:off x="7124047" y="4744498"/>
            <a:ext cx="2259419" cy="467828"/>
          </a:xfrm>
          <a:prstGeom prst="rect">
            <a:avLst/>
          </a:prstGeom>
          <a:solidFill>
            <a:srgbClr val="C1E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RoI Pooling layer</a:t>
            </a:r>
            <a:endParaRPr lang="ko-KR" altLang="en-US">
              <a:solidFill>
                <a:schemeClr val="tx1"/>
              </a:solidFill>
            </a:endParaRPr>
          </a:p>
        </p:txBody>
      </p:sp>
      <p:cxnSp>
        <p:nvCxnSpPr>
          <p:cNvPr id="55" name="직선 화살표 연결선 54">
            <a:extLst>
              <a:ext uri="{FF2B5EF4-FFF2-40B4-BE49-F238E27FC236}">
                <a16:creationId xmlns:a16="http://schemas.microsoft.com/office/drawing/2014/main" id="{9E1D0ABC-2DF4-C4D3-8FE6-35128A4C2678}"/>
              </a:ext>
            </a:extLst>
          </p:cNvPr>
          <p:cNvCxnSpPr>
            <a:cxnSpLocks/>
            <a:stCxn id="51" idx="2"/>
            <a:endCxn id="103" idx="0"/>
          </p:cNvCxnSpPr>
          <p:nvPr/>
        </p:nvCxnSpPr>
        <p:spPr>
          <a:xfrm>
            <a:off x="8253757" y="5212326"/>
            <a:ext cx="0" cy="468002"/>
          </a:xfrm>
          <a:prstGeom prst="straightConnector1">
            <a:avLst/>
          </a:prstGeom>
          <a:ln>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7" name="직사각형 56">
            <a:extLst>
              <a:ext uri="{FF2B5EF4-FFF2-40B4-BE49-F238E27FC236}">
                <a16:creationId xmlns:a16="http://schemas.microsoft.com/office/drawing/2014/main" id="{4D20222C-6738-FA6F-202E-4547A563AD9A}"/>
              </a:ext>
            </a:extLst>
          </p:cNvPr>
          <p:cNvSpPr/>
          <p:nvPr/>
        </p:nvSpPr>
        <p:spPr>
          <a:xfrm>
            <a:off x="7498844" y="2872830"/>
            <a:ext cx="1509824" cy="46783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CNN</a:t>
            </a:r>
            <a:endParaRPr lang="ko-KR" altLang="en-US">
              <a:solidFill>
                <a:schemeClr val="tx1"/>
              </a:solidFill>
            </a:endParaRPr>
          </a:p>
        </p:txBody>
      </p:sp>
      <p:sp>
        <p:nvSpPr>
          <p:cNvPr id="63" name="직사각형 62">
            <a:extLst>
              <a:ext uri="{FF2B5EF4-FFF2-40B4-BE49-F238E27FC236}">
                <a16:creationId xmlns:a16="http://schemas.microsoft.com/office/drawing/2014/main" id="{13D2F27B-5915-804B-14BA-2E69ABE7E67C}"/>
              </a:ext>
            </a:extLst>
          </p:cNvPr>
          <p:cNvSpPr/>
          <p:nvPr/>
        </p:nvSpPr>
        <p:spPr>
          <a:xfrm>
            <a:off x="10373227" y="3808664"/>
            <a:ext cx="858906" cy="467832"/>
          </a:xfrm>
          <a:prstGeom prst="rect">
            <a:avLst/>
          </a:prstGeom>
          <a:solidFill>
            <a:srgbClr val="C1E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RPN</a:t>
            </a:r>
            <a:endParaRPr lang="ko-KR" altLang="en-US">
              <a:solidFill>
                <a:schemeClr val="tx1"/>
              </a:solidFill>
            </a:endParaRPr>
          </a:p>
        </p:txBody>
      </p:sp>
      <p:sp>
        <p:nvSpPr>
          <p:cNvPr id="72" name="직사각형 71">
            <a:extLst>
              <a:ext uri="{FF2B5EF4-FFF2-40B4-BE49-F238E27FC236}">
                <a16:creationId xmlns:a16="http://schemas.microsoft.com/office/drawing/2014/main" id="{25BBAFE3-745A-691B-0817-BCAD8A8ECDF5}"/>
              </a:ext>
            </a:extLst>
          </p:cNvPr>
          <p:cNvSpPr/>
          <p:nvPr/>
        </p:nvSpPr>
        <p:spPr>
          <a:xfrm>
            <a:off x="7498844" y="3808664"/>
            <a:ext cx="1509824" cy="4678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Feature map</a:t>
            </a:r>
            <a:endParaRPr lang="ko-KR" altLang="en-US">
              <a:solidFill>
                <a:schemeClr val="tx1"/>
              </a:solidFill>
            </a:endParaRPr>
          </a:p>
        </p:txBody>
      </p:sp>
      <p:cxnSp>
        <p:nvCxnSpPr>
          <p:cNvPr id="74" name="직선 화살표 연결선 73">
            <a:extLst>
              <a:ext uri="{FF2B5EF4-FFF2-40B4-BE49-F238E27FC236}">
                <a16:creationId xmlns:a16="http://schemas.microsoft.com/office/drawing/2014/main" id="{2578E970-5152-036A-8708-0D55DF69B55C}"/>
              </a:ext>
            </a:extLst>
          </p:cNvPr>
          <p:cNvCxnSpPr>
            <a:cxnSpLocks/>
            <a:stCxn id="72" idx="2"/>
            <a:endCxn id="51" idx="0"/>
          </p:cNvCxnSpPr>
          <p:nvPr/>
        </p:nvCxnSpPr>
        <p:spPr>
          <a:xfrm>
            <a:off x="8253756" y="4276496"/>
            <a:ext cx="1" cy="468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직선 화살표 연결선 75">
            <a:extLst>
              <a:ext uri="{FF2B5EF4-FFF2-40B4-BE49-F238E27FC236}">
                <a16:creationId xmlns:a16="http://schemas.microsoft.com/office/drawing/2014/main" id="{215800C7-BEC1-9457-FB39-6F572175466F}"/>
              </a:ext>
            </a:extLst>
          </p:cNvPr>
          <p:cNvCxnSpPr>
            <a:cxnSpLocks/>
            <a:stCxn id="63" idx="2"/>
            <a:endCxn id="140" idx="0"/>
          </p:cNvCxnSpPr>
          <p:nvPr/>
        </p:nvCxnSpPr>
        <p:spPr>
          <a:xfrm flipH="1">
            <a:off x="10797365" y="4276496"/>
            <a:ext cx="5315" cy="467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직선 화살표 연결선 77">
            <a:extLst>
              <a:ext uri="{FF2B5EF4-FFF2-40B4-BE49-F238E27FC236}">
                <a16:creationId xmlns:a16="http://schemas.microsoft.com/office/drawing/2014/main" id="{A09EC6DC-67A8-2A25-5C13-9CC37C0F17A6}"/>
              </a:ext>
            </a:extLst>
          </p:cNvPr>
          <p:cNvCxnSpPr>
            <a:stCxn id="57" idx="2"/>
            <a:endCxn id="72" idx="0"/>
          </p:cNvCxnSpPr>
          <p:nvPr/>
        </p:nvCxnSpPr>
        <p:spPr>
          <a:xfrm>
            <a:off x="8253756" y="3340662"/>
            <a:ext cx="0" cy="468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직선 화살표 연결선 79">
            <a:extLst>
              <a:ext uri="{FF2B5EF4-FFF2-40B4-BE49-F238E27FC236}">
                <a16:creationId xmlns:a16="http://schemas.microsoft.com/office/drawing/2014/main" id="{97E19714-CAC4-6988-3FF4-70199F1FDFFE}"/>
              </a:ext>
            </a:extLst>
          </p:cNvPr>
          <p:cNvCxnSpPr>
            <a:cxnSpLocks/>
            <a:stCxn id="72" idx="3"/>
            <a:endCxn id="63" idx="1"/>
          </p:cNvCxnSpPr>
          <p:nvPr/>
        </p:nvCxnSpPr>
        <p:spPr>
          <a:xfrm>
            <a:off x="9008668" y="4042580"/>
            <a:ext cx="13645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직사각형 102">
            <a:extLst>
              <a:ext uri="{FF2B5EF4-FFF2-40B4-BE49-F238E27FC236}">
                <a16:creationId xmlns:a16="http://schemas.microsoft.com/office/drawing/2014/main" id="{4F25D4FC-56BC-5084-C965-79C3644682E5}"/>
              </a:ext>
            </a:extLst>
          </p:cNvPr>
          <p:cNvSpPr/>
          <p:nvPr/>
        </p:nvSpPr>
        <p:spPr>
          <a:xfrm>
            <a:off x="7124047" y="5680328"/>
            <a:ext cx="2259419" cy="467828"/>
          </a:xfrm>
          <a:prstGeom prst="rect">
            <a:avLst/>
          </a:prstGeom>
          <a:solidFill>
            <a:srgbClr val="C1E5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Fast R-CNN</a:t>
            </a:r>
            <a:endParaRPr lang="ko-KR" altLang="en-US">
              <a:solidFill>
                <a:schemeClr val="tx1"/>
              </a:solidFill>
            </a:endParaRPr>
          </a:p>
        </p:txBody>
      </p:sp>
      <p:sp>
        <p:nvSpPr>
          <p:cNvPr id="122" name="TextBox 121">
            <a:extLst>
              <a:ext uri="{FF2B5EF4-FFF2-40B4-BE49-F238E27FC236}">
                <a16:creationId xmlns:a16="http://schemas.microsoft.com/office/drawing/2014/main" id="{8C2EEDE7-F6FB-90CC-DE40-98CD5715743C}"/>
              </a:ext>
            </a:extLst>
          </p:cNvPr>
          <p:cNvSpPr txBox="1"/>
          <p:nvPr/>
        </p:nvSpPr>
        <p:spPr>
          <a:xfrm>
            <a:off x="842282" y="1837435"/>
            <a:ext cx="5026887" cy="1754326"/>
          </a:xfrm>
          <a:prstGeom prst="rect">
            <a:avLst/>
          </a:prstGeom>
          <a:noFill/>
        </p:spPr>
        <p:txBody>
          <a:bodyPr wrap="square" rtlCol="0">
            <a:spAutoFit/>
          </a:bodyPr>
          <a:lstStyle/>
          <a:p>
            <a:pPr marL="180975" indent="-180975"/>
            <a:r>
              <a:rPr lang="en-US" altLang="ko-KR"/>
              <a:t>- Make region extraction be performed on the GPU to prevent bottleneck issues caused by performing it on the CPU.</a:t>
            </a:r>
          </a:p>
          <a:p>
            <a:endParaRPr lang="en-US" altLang="ko-KR"/>
          </a:p>
          <a:p>
            <a:pPr marL="180975" indent="-180975"/>
            <a:r>
              <a:rPr lang="en-US" altLang="ko-KR"/>
              <a:t>- The convolution feature is shared between detection and region proposal network.</a:t>
            </a:r>
          </a:p>
        </p:txBody>
      </p:sp>
      <p:sp>
        <p:nvSpPr>
          <p:cNvPr id="140" name="직사각형 139">
            <a:extLst>
              <a:ext uri="{FF2B5EF4-FFF2-40B4-BE49-F238E27FC236}">
                <a16:creationId xmlns:a16="http://schemas.microsoft.com/office/drawing/2014/main" id="{2A99661E-F5C6-A80B-920D-1D2C9F18CFE5}"/>
              </a:ext>
            </a:extLst>
          </p:cNvPr>
          <p:cNvSpPr/>
          <p:nvPr/>
        </p:nvSpPr>
        <p:spPr>
          <a:xfrm>
            <a:off x="9739426" y="4744494"/>
            <a:ext cx="2115877" cy="46783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Region proposals	</a:t>
            </a:r>
            <a:endParaRPr lang="ko-KR" altLang="en-US">
              <a:solidFill>
                <a:schemeClr val="tx1"/>
              </a:solidFill>
            </a:endParaRPr>
          </a:p>
        </p:txBody>
      </p:sp>
      <p:cxnSp>
        <p:nvCxnSpPr>
          <p:cNvPr id="146" name="직선 화살표 연결선 145">
            <a:extLst>
              <a:ext uri="{FF2B5EF4-FFF2-40B4-BE49-F238E27FC236}">
                <a16:creationId xmlns:a16="http://schemas.microsoft.com/office/drawing/2014/main" id="{3BF8B83F-D451-7D1D-D394-78B4186A844B}"/>
              </a:ext>
            </a:extLst>
          </p:cNvPr>
          <p:cNvCxnSpPr>
            <a:cxnSpLocks/>
            <a:stCxn id="140" idx="1"/>
            <a:endCxn id="51" idx="3"/>
          </p:cNvCxnSpPr>
          <p:nvPr/>
        </p:nvCxnSpPr>
        <p:spPr>
          <a:xfrm flipH="1">
            <a:off x="9383466" y="4978410"/>
            <a:ext cx="355960"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209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9149</TotalTime>
  <Words>4784</Words>
  <Application>Microsoft Office PowerPoint</Application>
  <PresentationFormat>와이드스크린</PresentationFormat>
  <Paragraphs>568</Paragraphs>
  <Slides>29</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29</vt:i4>
      </vt:variant>
    </vt:vector>
  </HeadingPairs>
  <TitlesOfParts>
    <vt:vector size="36" baseType="lpstr">
      <vt:lpstr>Google Sans</vt:lpstr>
      <vt:lpstr>맑은 고딕</vt:lpstr>
      <vt:lpstr>Arial</vt:lpstr>
      <vt:lpstr>Cambria Math</vt:lpstr>
      <vt:lpstr>Consolas</vt:lpstr>
      <vt:lpstr>Courier New</vt:lpstr>
      <vt:lpstr>Office 테마</vt:lpstr>
      <vt:lpstr>Faster R-CNN Coding Using Pytorch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Pytorch를 이용한  기초 딥러닝 코딩</dc:title>
  <dc:creator>GyeongSeo Kim</dc:creator>
  <cp:lastModifiedBy>GyeongSeo Kim</cp:lastModifiedBy>
  <cp:revision>56</cp:revision>
  <dcterms:created xsi:type="dcterms:W3CDTF">2024-01-08T10:11:44Z</dcterms:created>
  <dcterms:modified xsi:type="dcterms:W3CDTF">2024-02-22T06:49:19Z</dcterms:modified>
</cp:coreProperties>
</file>